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1" r:id="rId4"/>
    <p:sldId id="258" r:id="rId5"/>
    <p:sldId id="283" r:id="rId6"/>
    <p:sldId id="260" r:id="rId7"/>
    <p:sldId id="261" r:id="rId8"/>
    <p:sldId id="262" r:id="rId9"/>
    <p:sldId id="284" r:id="rId10"/>
    <p:sldId id="263" r:id="rId11"/>
    <p:sldId id="264" r:id="rId12"/>
    <p:sldId id="28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8" r:id="rId21"/>
    <p:sldId id="272" r:id="rId22"/>
    <p:sldId id="273" r:id="rId23"/>
    <p:sldId id="279" r:id="rId24"/>
    <p:sldId id="274" r:id="rId25"/>
    <p:sldId id="275" r:id="rId26"/>
    <p:sldId id="282" r:id="rId27"/>
  </p:sldIdLst>
  <p:sldSz cx="9144000" cy="6858000" type="screen4x3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379AA6-4F45-4FAE-AC22-E7FC9ABCA53F}" type="datetimeFigureOut">
              <a:rPr lang="es-MX"/>
              <a:pPr>
                <a:defRPr/>
              </a:pPr>
              <a:t>26/03/2021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19B659-6FC5-41B6-8813-6319A18048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02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C2C23FE0-5819-4728-A96D-0EFF9D327C43}" type="datetimeFigureOut">
              <a:rPr lang="es-MX"/>
              <a:pPr>
                <a:defRPr/>
              </a:pPr>
              <a:t>26/03/2021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6094B6DE-3B4C-48C4-A89F-C014A3617C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39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B206-F840-4FB4-BDC9-0F2EC34406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6448-A594-431E-B1EB-EF10BCE459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B419-DB9A-476A-AEE3-54FF385A0B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9ADE-2E62-4583-9D16-EC9A97D989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06B-E040-48C0-8470-EA4A74318B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71A2-7407-4E17-A59B-112F788F6A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B369-E5E8-4E7E-A1D5-8785FDD8CF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C057-8DD6-4AE8-91E1-A9EECA8048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2710-4096-416B-A935-29755538A3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8132-9A87-4EBC-B111-B7CE3EA992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0547-8CFD-43D8-9D12-5ADEC82722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BAFA5-27A2-45A5-A54A-0A65101264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630C-C737-4D56-A2AF-F0FEB2DC14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ADDA-8FA0-43AE-91C2-8D41739B43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60A82-4C20-45F8-8AFA-1C8F177C46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782192-F5E6-4C78-B08E-980C645DD0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514600"/>
          </a:xfrm>
        </p:spPr>
        <p:txBody>
          <a:bodyPr/>
          <a:lstStyle/>
          <a:p>
            <a:pPr eaLnBrk="1" hangingPunct="1"/>
            <a:r>
              <a:rPr lang="es-ES_tradnl" sz="4000" dirty="0">
                <a:solidFill>
                  <a:schemeClr val="tx1"/>
                </a:solidFill>
              </a:rPr>
              <a:t>7,000 </a:t>
            </a:r>
            <a:r>
              <a:rPr lang="es-ES_tradnl" sz="4000" dirty="0" err="1">
                <a:solidFill>
                  <a:schemeClr val="tx1"/>
                </a:solidFill>
              </a:rPr>
              <a:t>ethnic</a:t>
            </a:r>
            <a:r>
              <a:rPr lang="es-ES_tradnl" sz="4000" dirty="0">
                <a:solidFill>
                  <a:schemeClr val="tx1"/>
                </a:solidFill>
              </a:rPr>
              <a:t> </a:t>
            </a:r>
            <a:r>
              <a:rPr lang="es-ES_tradnl" sz="4000" dirty="0" err="1">
                <a:solidFill>
                  <a:schemeClr val="tx1"/>
                </a:solidFill>
              </a:rPr>
              <a:t>groups</a:t>
            </a:r>
            <a:r>
              <a:rPr lang="es-ES_tradnl" sz="4000" dirty="0">
                <a:solidFill>
                  <a:schemeClr val="tx1"/>
                </a:solidFill>
              </a:rPr>
              <a:t>!  </a:t>
            </a:r>
            <a:br>
              <a:rPr lang="es-ES_tradnl" sz="4000" dirty="0">
                <a:solidFill>
                  <a:schemeClr val="tx1"/>
                </a:solidFill>
              </a:rPr>
            </a:br>
            <a:r>
              <a:rPr lang="es-ES_tradnl" sz="4000" dirty="0">
                <a:solidFill>
                  <a:schemeClr val="tx1"/>
                </a:solidFill>
              </a:rPr>
              <a:t>30% of </a:t>
            </a:r>
            <a:r>
              <a:rPr lang="es-ES_tradnl" sz="4000" dirty="0" err="1">
                <a:solidFill>
                  <a:schemeClr val="tx1"/>
                </a:solidFill>
              </a:rPr>
              <a:t>the</a:t>
            </a:r>
            <a:r>
              <a:rPr lang="es-ES_tradnl" sz="4000" dirty="0">
                <a:solidFill>
                  <a:schemeClr val="tx1"/>
                </a:solidFill>
              </a:rPr>
              <a:t> </a:t>
            </a:r>
            <a:r>
              <a:rPr lang="es-ES_tradnl" sz="4000" dirty="0" err="1">
                <a:solidFill>
                  <a:schemeClr val="tx1"/>
                </a:solidFill>
              </a:rPr>
              <a:t>world’s</a:t>
            </a:r>
            <a:r>
              <a:rPr lang="es-ES_tradnl" sz="4000" dirty="0">
                <a:solidFill>
                  <a:schemeClr val="tx1"/>
                </a:solidFill>
              </a:rPr>
              <a:t> </a:t>
            </a:r>
            <a:r>
              <a:rPr lang="es-ES_tradnl" sz="4000" dirty="0" err="1">
                <a:solidFill>
                  <a:schemeClr val="tx1"/>
                </a:solidFill>
              </a:rPr>
              <a:t>population</a:t>
            </a:r>
            <a:r>
              <a:rPr lang="es-ES_tradnl" sz="4000" dirty="0">
                <a:solidFill>
                  <a:schemeClr val="tx1"/>
                </a:solidFill>
              </a:rPr>
              <a:t>!  </a:t>
            </a:r>
            <a:br>
              <a:rPr lang="es-ES_tradnl" sz="4000" dirty="0">
                <a:solidFill>
                  <a:schemeClr val="tx1"/>
                </a:solidFill>
              </a:rPr>
            </a:br>
            <a:r>
              <a:rPr lang="es-ES_tradnl" sz="4000" dirty="0" err="1">
                <a:solidFill>
                  <a:schemeClr val="tx1"/>
                </a:solidFill>
              </a:rPr>
              <a:t>It</a:t>
            </a:r>
            <a:r>
              <a:rPr lang="es-ES_tradnl" sz="4000" dirty="0">
                <a:solidFill>
                  <a:schemeClr val="tx1"/>
                </a:solidFill>
              </a:rPr>
              <a:t> </a:t>
            </a:r>
            <a:r>
              <a:rPr lang="es-ES_tradnl" sz="4000" dirty="0" err="1">
                <a:solidFill>
                  <a:schemeClr val="tx1"/>
                </a:solidFill>
              </a:rPr>
              <a:t>is</a:t>
            </a:r>
            <a:r>
              <a:rPr lang="es-ES_tradnl" sz="4000" dirty="0">
                <a:solidFill>
                  <a:schemeClr val="tx1"/>
                </a:solidFill>
              </a:rPr>
              <a:t> </a:t>
            </a:r>
            <a:r>
              <a:rPr lang="es-ES_tradnl" sz="4000" dirty="0" err="1">
                <a:solidFill>
                  <a:schemeClr val="tx1"/>
                </a:solidFill>
              </a:rPr>
              <a:t>impossible</a:t>
            </a:r>
            <a:r>
              <a:rPr lang="es-ES_tradnl" sz="4000" dirty="0">
                <a:solidFill>
                  <a:schemeClr val="tx1"/>
                </a:solidFill>
              </a:rPr>
              <a:t>!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2051" name="6 Marcador de contenido" descr="41-Imposible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918"/>
          <a:stretch>
            <a:fillRect/>
          </a:stretch>
        </p:blipFill>
        <p:spPr>
          <a:xfrm>
            <a:off x="838200" y="2209800"/>
            <a:ext cx="6972300" cy="4419600"/>
          </a:xfrm>
        </p:spPr>
      </p:pic>
      <p:sp>
        <p:nvSpPr>
          <p:cNvPr id="2052" name="7 Marcador de contenido"/>
          <p:cNvSpPr>
            <a:spLocks noGrp="1"/>
          </p:cNvSpPr>
          <p:nvPr>
            <p:ph sz="half" idx="2"/>
          </p:nvPr>
        </p:nvSpPr>
        <p:spPr>
          <a:xfrm>
            <a:off x="5181600" y="6096000"/>
            <a:ext cx="2819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aseline="-25000" dirty="0"/>
              <a:t>©Depositphotos.com/</a:t>
            </a:r>
            <a:r>
              <a:rPr lang="en-US" sz="1800" baseline="-25000" dirty="0" err="1"/>
              <a:t>Viktoria</a:t>
            </a:r>
            <a:r>
              <a:rPr lang="en-US" sz="1800" baseline="-25000" dirty="0"/>
              <a:t> </a:t>
            </a:r>
            <a:r>
              <a:rPr lang="en-US" sz="1800" baseline="-25000" dirty="0" err="1"/>
              <a:t>Protsak</a:t>
            </a:r>
            <a:endParaRPr lang="es-MX" sz="1800" dirty="0"/>
          </a:p>
          <a:p>
            <a:pPr eaLnBrk="1" hangingPunct="1"/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Christianity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800 A.D.</a:t>
            </a:r>
          </a:p>
        </p:txBody>
      </p:sp>
      <p:pic>
        <p:nvPicPr>
          <p:cNvPr id="2050" name="Picture 2" descr="C:\Users\DELL\Documents\Your Church Support\English Images 2014\44-800 AD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16" y="1256566"/>
            <a:ext cx="6471173" cy="52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00014" y="2060848"/>
            <a:ext cx="187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OCEAN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03848" y="4005064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696272" y="4797152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ASIA MINOR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89436" y="5705505"/>
            <a:ext cx="1179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AFRICA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Crusades</a:t>
            </a:r>
            <a:r>
              <a:rPr lang="es-ES" sz="4000" dirty="0"/>
              <a:t> and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Vikings</a:t>
            </a:r>
            <a:br>
              <a:rPr lang="es-ES" sz="4000" dirty="0"/>
            </a:br>
            <a:r>
              <a:rPr lang="es-ES" sz="4000" dirty="0"/>
              <a:t>(800 to 1200 A.D.)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2348880"/>
            <a:ext cx="3888432" cy="3264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The</a:t>
            </a:r>
            <a:r>
              <a:rPr lang="es-ES" sz="2400" dirty="0"/>
              <a:t> Christian </a:t>
            </a:r>
            <a:r>
              <a:rPr lang="es-ES" sz="2400" dirty="0" err="1"/>
              <a:t>faith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imposed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force</a:t>
            </a:r>
            <a:r>
              <a:rPr lang="es-ES" sz="2400" dirty="0"/>
              <a:t> </a:t>
            </a:r>
            <a:r>
              <a:rPr lang="es-ES" sz="2400" dirty="0" err="1"/>
              <a:t>during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Crusades</a:t>
            </a:r>
            <a:r>
              <a:rPr lang="es-ES" sz="24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Crusades</a:t>
            </a:r>
            <a:r>
              <a:rPr lang="es-ES" sz="2400" dirty="0"/>
              <a:t> </a:t>
            </a:r>
            <a:r>
              <a:rPr lang="es-ES" sz="2400" dirty="0" err="1"/>
              <a:t>failed</a:t>
            </a:r>
            <a:r>
              <a:rPr lang="es-ES" sz="2400" dirty="0"/>
              <a:t> to </a:t>
            </a:r>
            <a:r>
              <a:rPr lang="es-ES" sz="2400" dirty="0" err="1"/>
              <a:t>reach</a:t>
            </a:r>
            <a:r>
              <a:rPr lang="es-ES" sz="2400" dirty="0"/>
              <a:t> </a:t>
            </a:r>
            <a:r>
              <a:rPr lang="es-ES" sz="2400" dirty="0" err="1"/>
              <a:t>their</a:t>
            </a:r>
            <a:r>
              <a:rPr lang="es-ES" sz="2400" dirty="0"/>
              <a:t> </a:t>
            </a:r>
            <a:r>
              <a:rPr lang="es-ES" sz="2400" dirty="0" err="1"/>
              <a:t>objectives</a:t>
            </a:r>
            <a:r>
              <a:rPr lang="es-ES" sz="2400" dirty="0"/>
              <a:t> and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hardened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Muslims</a:t>
            </a:r>
            <a:r>
              <a:rPr lang="es-ES" sz="2400" dirty="0"/>
              <a:t> to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gospel</a:t>
            </a:r>
            <a:r>
              <a:rPr lang="es-ES" sz="2400" dirty="0"/>
              <a:t> to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day</a:t>
            </a:r>
            <a:r>
              <a:rPr lang="es-ES" sz="2400" dirty="0"/>
              <a:t>. </a:t>
            </a:r>
          </a:p>
        </p:txBody>
      </p:sp>
      <p:pic>
        <p:nvPicPr>
          <p:cNvPr id="7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" y="1440188"/>
            <a:ext cx="4112892" cy="4311229"/>
          </a:xfr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29145" y="5445224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©Depositphotos.com/114655068_s-2015</a:t>
            </a:r>
            <a:endParaRPr kumimoji="0" lang="es-MX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417646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church</a:t>
            </a:r>
            <a:r>
              <a:rPr lang="es-ES" sz="2400" dirty="0"/>
              <a:t> </a:t>
            </a:r>
            <a:r>
              <a:rPr lang="es-ES" sz="2400" dirty="0" err="1"/>
              <a:t>split</a:t>
            </a:r>
            <a:r>
              <a:rPr lang="es-ES" sz="2400" dirty="0"/>
              <a:t> </a:t>
            </a:r>
            <a:r>
              <a:rPr lang="es-ES" sz="2400" dirty="0" err="1"/>
              <a:t>between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Catholic</a:t>
            </a:r>
            <a:r>
              <a:rPr lang="es-ES" sz="2400" dirty="0"/>
              <a:t> and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Orthodox</a:t>
            </a:r>
            <a:r>
              <a:rPr lang="es-ES" sz="2400" dirty="0"/>
              <a:t> in 1054.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Nestorian</a:t>
            </a:r>
            <a:r>
              <a:rPr lang="es-ES" sz="2400" dirty="0"/>
              <a:t> </a:t>
            </a:r>
            <a:r>
              <a:rPr lang="es-ES" sz="2400" dirty="0" err="1"/>
              <a:t>Church</a:t>
            </a:r>
            <a:r>
              <a:rPr lang="es-ES" sz="2400" dirty="0"/>
              <a:t> </a:t>
            </a:r>
            <a:r>
              <a:rPr lang="es-ES" sz="2400" dirty="0" err="1"/>
              <a:t>grew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way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China, </a:t>
            </a:r>
            <a:r>
              <a:rPr lang="es-ES" sz="2400" dirty="0" err="1"/>
              <a:t>but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extinguished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Ganges </a:t>
            </a:r>
            <a:r>
              <a:rPr lang="es-ES" sz="2400" dirty="0" err="1"/>
              <a:t>Khan</a:t>
            </a:r>
            <a:r>
              <a:rPr lang="es-ES" sz="2400" dirty="0"/>
              <a:t> and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Muslims</a:t>
            </a:r>
            <a:r>
              <a:rPr lang="es-ES" sz="2400" dirty="0"/>
              <a:t>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Vikings</a:t>
            </a:r>
            <a:r>
              <a:rPr lang="es-ES" sz="2400" dirty="0"/>
              <a:t> </a:t>
            </a:r>
            <a:r>
              <a:rPr lang="es-ES" sz="2400" dirty="0" err="1"/>
              <a:t>from</a:t>
            </a:r>
            <a:r>
              <a:rPr lang="es-ES" sz="2400" dirty="0"/>
              <a:t> </a:t>
            </a:r>
            <a:r>
              <a:rPr lang="es-ES" sz="2400" dirty="0" err="1"/>
              <a:t>Scandinavia</a:t>
            </a:r>
            <a:r>
              <a:rPr lang="es-ES" sz="2400" dirty="0"/>
              <a:t> </a:t>
            </a:r>
            <a:r>
              <a:rPr lang="es-ES" sz="2400" dirty="0" err="1"/>
              <a:t>invaded</a:t>
            </a:r>
            <a:r>
              <a:rPr lang="es-ES" sz="2400" dirty="0"/>
              <a:t> and </a:t>
            </a:r>
            <a:r>
              <a:rPr lang="es-ES" sz="2400" dirty="0" err="1"/>
              <a:t>devastated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churches</a:t>
            </a:r>
            <a:r>
              <a:rPr lang="es-ES" sz="2400" dirty="0"/>
              <a:t>, and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/>
              <a:t>eventually</a:t>
            </a:r>
            <a:r>
              <a:rPr lang="es-ES" sz="2400" dirty="0"/>
              <a:t> won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faith</a:t>
            </a:r>
            <a:r>
              <a:rPr lang="es-ES" sz="24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Many</a:t>
            </a:r>
            <a:r>
              <a:rPr lang="es-ES" sz="2400" dirty="0"/>
              <a:t> </a:t>
            </a:r>
            <a:r>
              <a:rPr lang="es-ES" sz="2400" dirty="0" err="1"/>
              <a:t>superstitions</a:t>
            </a:r>
            <a:r>
              <a:rPr lang="es-ES" sz="2400" dirty="0"/>
              <a:t> </a:t>
            </a:r>
            <a:r>
              <a:rPr lang="es-ES" sz="2400" dirty="0" err="1"/>
              <a:t>corrupted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church</a:t>
            </a:r>
            <a:r>
              <a:rPr lang="es-ES" sz="2400" dirty="0"/>
              <a:t>.</a:t>
            </a:r>
          </a:p>
          <a:p>
            <a:endParaRPr lang="es-MX" sz="2400" dirty="0"/>
          </a:p>
        </p:txBody>
      </p:sp>
      <p:pic>
        <p:nvPicPr>
          <p:cNvPr id="5" name="7 Marcador de contenido" descr="45-Vikingos Depositphotos© Tribaliumivanka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4008" y="1916832"/>
            <a:ext cx="4016431" cy="3281114"/>
          </a:xfrm>
        </p:spPr>
      </p:pic>
      <p:sp>
        <p:nvSpPr>
          <p:cNvPr id="6" name="5 CuadroTexto"/>
          <p:cNvSpPr txBox="1"/>
          <p:nvPr/>
        </p:nvSpPr>
        <p:spPr>
          <a:xfrm>
            <a:off x="5531474" y="508518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©Depositphotos.com/</a:t>
            </a:r>
            <a:r>
              <a:rPr lang="en-US" baseline="-25000" dirty="0" err="1"/>
              <a:t>Tribaliumivanka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969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37165"/>
            <a:ext cx="8382000" cy="1143000"/>
          </a:xfrm>
        </p:spPr>
        <p:txBody>
          <a:bodyPr/>
          <a:lstStyle/>
          <a:p>
            <a:pPr eaLnBrk="1" hangingPunct="1"/>
            <a:r>
              <a:rPr lang="es-ES" dirty="0" err="1"/>
              <a:t>Christianity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1200 A.D.</a:t>
            </a:r>
          </a:p>
        </p:txBody>
      </p:sp>
      <p:pic>
        <p:nvPicPr>
          <p:cNvPr id="3074" name="Picture 2" descr="C:\Users\DELL\Documents\Your Church Support\English Images 2014\45- 1200 AD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0" y="980728"/>
            <a:ext cx="6625763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207987" y="2060848"/>
            <a:ext cx="1704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OCEAN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19872" y="3861048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740102" y="4716433"/>
            <a:ext cx="2000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ASIA MINOR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087164" y="5642203"/>
            <a:ext cx="128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AFRICA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Renaissance</a:t>
            </a:r>
            <a:r>
              <a:rPr lang="es-ES" sz="4000" dirty="0"/>
              <a:t> and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Reformation</a:t>
            </a:r>
            <a:r>
              <a:rPr lang="es-ES" sz="4000" dirty="0"/>
              <a:t> (1200 to 1600 A.D.)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343400" cy="33718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400" dirty="0" err="1"/>
              <a:t>Studies</a:t>
            </a:r>
            <a:r>
              <a:rPr lang="es-ES_tradnl" sz="2400" dirty="0"/>
              <a:t>, </a:t>
            </a:r>
            <a:r>
              <a:rPr lang="es-ES_tradnl" sz="2400" dirty="0" err="1"/>
              <a:t>universities</a:t>
            </a:r>
            <a:r>
              <a:rPr lang="es-ES_tradnl" sz="2400" dirty="0"/>
              <a:t>, and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printing</a:t>
            </a:r>
            <a:r>
              <a:rPr lang="es-ES_tradnl" sz="2400" dirty="0"/>
              <a:t> </a:t>
            </a:r>
            <a:r>
              <a:rPr lang="es-ES_tradnl" sz="2400" dirty="0" err="1"/>
              <a:t>press</a:t>
            </a:r>
            <a:endParaRPr lang="es-ES_tradnl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Reformation</a:t>
            </a:r>
            <a:r>
              <a:rPr lang="es-ES_tradnl" sz="2400" dirty="0"/>
              <a:t> </a:t>
            </a:r>
            <a:r>
              <a:rPr lang="es-ES_tradnl" sz="2400" dirty="0" err="1"/>
              <a:t>corrected</a:t>
            </a:r>
            <a:r>
              <a:rPr lang="es-ES_tradnl" sz="2400" dirty="0"/>
              <a:t> abuses of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Catholic</a:t>
            </a:r>
            <a:r>
              <a:rPr lang="es-ES_tradnl" sz="2400" dirty="0"/>
              <a:t> </a:t>
            </a:r>
            <a:r>
              <a:rPr lang="es-ES_tradnl" sz="2400" dirty="0" err="1"/>
              <a:t>church</a:t>
            </a:r>
            <a:r>
              <a:rPr lang="es-ES_tradnl" sz="2400" dirty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400" dirty="0" err="1"/>
              <a:t>For</a:t>
            </a:r>
            <a:r>
              <a:rPr lang="es-ES_tradnl" sz="2400" dirty="0"/>
              <a:t> 250 </a:t>
            </a:r>
            <a:r>
              <a:rPr lang="es-ES_tradnl" sz="2400" dirty="0" err="1"/>
              <a:t>years</a:t>
            </a:r>
            <a:r>
              <a:rPr lang="es-ES_tradnl" sz="2400" dirty="0"/>
              <a:t> </a:t>
            </a:r>
            <a:r>
              <a:rPr lang="es-ES_tradnl" sz="2400" dirty="0" err="1"/>
              <a:t>Protestants</a:t>
            </a:r>
            <a:r>
              <a:rPr lang="es-ES_tradnl" sz="2400" dirty="0"/>
              <a:t> </a:t>
            </a:r>
            <a:r>
              <a:rPr lang="es-ES_tradnl" sz="2400" dirty="0" err="1"/>
              <a:t>did</a:t>
            </a:r>
            <a:r>
              <a:rPr lang="es-ES_tradnl" sz="2400" dirty="0"/>
              <a:t> </a:t>
            </a:r>
            <a:r>
              <a:rPr lang="es-ES_tradnl" sz="2400" dirty="0" err="1"/>
              <a:t>not</a:t>
            </a:r>
            <a:r>
              <a:rPr lang="es-ES_tradnl" sz="2400" dirty="0"/>
              <a:t> </a:t>
            </a:r>
            <a:r>
              <a:rPr lang="es-ES_tradnl" sz="2400" dirty="0" err="1"/>
              <a:t>form</a:t>
            </a:r>
            <a:r>
              <a:rPr lang="es-ES_tradnl" sz="2400" dirty="0"/>
              <a:t> </a:t>
            </a:r>
            <a:r>
              <a:rPr lang="es-ES_tradnl" sz="2400" dirty="0" err="1"/>
              <a:t>mission</a:t>
            </a:r>
            <a:r>
              <a:rPr lang="es-ES_tradnl" sz="2400" dirty="0"/>
              <a:t> agencies.</a:t>
            </a:r>
            <a:endParaRPr lang="en-US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Catholics</a:t>
            </a:r>
            <a:r>
              <a:rPr lang="es-ES_tradnl" sz="2400" dirty="0"/>
              <a:t> </a:t>
            </a:r>
            <a:r>
              <a:rPr lang="es-ES_tradnl" sz="2400" dirty="0" err="1"/>
              <a:t>were</a:t>
            </a:r>
            <a:r>
              <a:rPr lang="es-ES_tradnl" sz="2400" dirty="0"/>
              <a:t> </a:t>
            </a:r>
            <a:r>
              <a:rPr lang="es-ES_tradnl" sz="2400" dirty="0" err="1"/>
              <a:t>sending</a:t>
            </a:r>
            <a:r>
              <a:rPr lang="es-ES_tradnl" sz="2400" dirty="0"/>
              <a:t> </a:t>
            </a:r>
            <a:r>
              <a:rPr lang="es-ES_tradnl" sz="2400" dirty="0" err="1"/>
              <a:t>many</a:t>
            </a:r>
            <a:r>
              <a:rPr lang="es-ES_tradnl" sz="2400" dirty="0"/>
              <a:t> </a:t>
            </a:r>
            <a:r>
              <a:rPr lang="es-ES_tradnl" sz="2400" dirty="0" err="1"/>
              <a:t>missionaries</a:t>
            </a:r>
            <a:r>
              <a:rPr lang="es-ES_tradnl" sz="2400" dirty="0"/>
              <a:t>!</a:t>
            </a:r>
            <a:r>
              <a:rPr lang="en-US" sz="1200" baseline="-25000" dirty="0"/>
              <a:t>                                 </a:t>
            </a:r>
            <a:endParaRPr lang="es-ES" sz="2400" dirty="0"/>
          </a:p>
        </p:txBody>
      </p:sp>
      <p:pic>
        <p:nvPicPr>
          <p:cNvPr id="12292" name="7 Marcador de contenido" descr="45-Imprenta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447800"/>
            <a:ext cx="3200400" cy="5019675"/>
          </a:xfrm>
        </p:spPr>
      </p:pic>
      <p:sp>
        <p:nvSpPr>
          <p:cNvPr id="5" name="4 CuadroTexto"/>
          <p:cNvSpPr txBox="1"/>
          <p:nvPr/>
        </p:nvSpPr>
        <p:spPr>
          <a:xfrm>
            <a:off x="2699792" y="59492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aseline="-25000" dirty="0"/>
              <a:t> ©Depositphotos.com/</a:t>
            </a:r>
            <a:r>
              <a:rPr lang="en-US" baseline="-25000" dirty="0" err="1"/>
              <a:t>Alexandru</a:t>
            </a:r>
            <a:r>
              <a:rPr lang="en-US" baseline="-25000" dirty="0"/>
              <a:t> </a:t>
            </a:r>
            <a:r>
              <a:rPr lang="en-US" baseline="-25000" dirty="0" err="1"/>
              <a:t>Romanciuc</a:t>
            </a:r>
            <a:r>
              <a:rPr lang="en-US" baseline="-25000" dirty="0"/>
              <a:t>/</a:t>
            </a:r>
            <a:r>
              <a:rPr lang="en-US" baseline="-25000" dirty="0" err="1"/>
              <a:t>arogant</a:t>
            </a: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ocuments\Your Church Support\English Images 2014\46-1600 AD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16" y="1183863"/>
            <a:ext cx="6235733" cy="5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s-ES" dirty="0" err="1"/>
              <a:t>Christianity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1600 A.D.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20974" y="1521521"/>
            <a:ext cx="198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OCEAN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71800" y="4035951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es-MX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36096" y="4993819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ASIA MINOR</a:t>
            </a:r>
            <a:endParaRPr kumimoji="0" 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41649" y="5589240"/>
            <a:ext cx="1146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AFRICA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/>
              <a:t>Modern </a:t>
            </a:r>
            <a:r>
              <a:rPr lang="es-ES" sz="4000" dirty="0" err="1"/>
              <a:t>Missions</a:t>
            </a:r>
            <a:r>
              <a:rPr lang="es-ES" sz="4000" dirty="0"/>
              <a:t> –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First</a:t>
            </a:r>
            <a:r>
              <a:rPr lang="es-ES" sz="4000" dirty="0"/>
              <a:t> Wave to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Coasts</a:t>
            </a:r>
            <a:r>
              <a:rPr lang="es-ES" sz="4000" dirty="0"/>
              <a:t> (1792 to 1910)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76400"/>
            <a:ext cx="4876800" cy="4525963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Moravians</a:t>
            </a:r>
            <a:endParaRPr lang="es-ES_tradnl" sz="2600" dirty="0"/>
          </a:p>
          <a:p>
            <a:pPr eaLnBrk="1" hangingPunct="1">
              <a:spcAft>
                <a:spcPts val="1000"/>
              </a:spcAft>
            </a:pPr>
            <a:r>
              <a:rPr lang="es-ES_tradnl" sz="2600" dirty="0" err="1"/>
              <a:t>Pioneer</a:t>
            </a:r>
            <a:r>
              <a:rPr lang="es-ES_tradnl" sz="2600" dirty="0"/>
              <a:t> – William Carey</a:t>
            </a:r>
            <a:endParaRPr lang="es-ES" sz="26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s-ES_tradnl" sz="2600" dirty="0" err="1"/>
              <a:t>His</a:t>
            </a:r>
            <a:r>
              <a:rPr lang="es-ES_tradnl" sz="2600" dirty="0"/>
              <a:t> </a:t>
            </a:r>
            <a:r>
              <a:rPr lang="es-ES_tradnl" sz="2600" dirty="0" err="1"/>
              <a:t>book</a:t>
            </a:r>
            <a:r>
              <a:rPr lang="es-ES_tradnl" sz="2600" dirty="0"/>
              <a:t> – </a:t>
            </a:r>
            <a:r>
              <a:rPr lang="en-US" sz="2600" i="1" dirty="0"/>
              <a:t>An Inquiry into the Obligation of Christians to Use Means </a:t>
            </a:r>
            <a:r>
              <a:rPr lang="en-US" sz="2600" dirty="0"/>
              <a:t>(mission agencies) </a:t>
            </a:r>
            <a:r>
              <a:rPr lang="en-US" sz="2600" i="1" dirty="0"/>
              <a:t>for the Conversion of the Heathens</a:t>
            </a:r>
            <a:endParaRPr lang="es-ES" sz="2600" dirty="0"/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s-ES_tradnl" sz="2600" dirty="0" err="1"/>
              <a:t>The</a:t>
            </a:r>
            <a:r>
              <a:rPr lang="es-ES_tradnl" sz="2600" dirty="0"/>
              <a:t> response: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_tradnl" sz="2600" dirty="0"/>
              <a:t>   “</a:t>
            </a:r>
            <a:r>
              <a:rPr lang="es-ES_tradnl" sz="2600" i="1" dirty="0"/>
              <a:t>Be </a:t>
            </a:r>
            <a:r>
              <a:rPr lang="es-ES_tradnl" sz="2600" i="1" dirty="0" err="1"/>
              <a:t>quiet</a:t>
            </a:r>
            <a:r>
              <a:rPr lang="es-ES_tradnl" sz="2600" i="1" dirty="0"/>
              <a:t>, </a:t>
            </a:r>
            <a:r>
              <a:rPr lang="es-ES_tradnl" sz="2600" i="1" dirty="0" err="1"/>
              <a:t>young</a:t>
            </a:r>
            <a:r>
              <a:rPr lang="es-ES_tradnl" sz="2600" i="1" dirty="0"/>
              <a:t> </a:t>
            </a:r>
            <a:r>
              <a:rPr lang="es-ES_tradnl" sz="2600" i="1" dirty="0" err="1"/>
              <a:t>man</a:t>
            </a:r>
            <a:r>
              <a:rPr lang="es-ES_tradnl" sz="2600" i="1" dirty="0"/>
              <a:t>!”</a:t>
            </a:r>
            <a:endParaRPr lang="es-ES" sz="2600" i="1" dirty="0"/>
          </a:p>
          <a:p>
            <a:pPr eaLnBrk="1" hangingPunct="1"/>
            <a:endParaRPr lang="es-ES" sz="2600" dirty="0"/>
          </a:p>
        </p:txBody>
      </p:sp>
      <p:pic>
        <p:nvPicPr>
          <p:cNvPr id="6" name="5 Marcador de contenido" descr="46-Cary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0200" y="1588013"/>
            <a:ext cx="3575304" cy="52699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7643192" cy="524353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s-ES_tradnl" sz="2400" dirty="0"/>
              <a:t>Carey </a:t>
            </a:r>
            <a:r>
              <a:rPr lang="es-ES_tradnl" sz="2400" dirty="0" err="1"/>
              <a:t>went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India.</a:t>
            </a:r>
            <a:endParaRPr lang="es-ES" sz="2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His example spawned 3 mission agencies in England, 2 in Scotland, and 1 in the USA</a:t>
            </a:r>
            <a:r>
              <a:rPr lang="es-ES_tradnl" sz="2400" dirty="0"/>
              <a:t>.  25 </a:t>
            </a:r>
            <a:r>
              <a:rPr lang="es-ES_tradnl" sz="2400" dirty="0" err="1"/>
              <a:t>years</a:t>
            </a:r>
            <a:r>
              <a:rPr lang="es-ES_tradnl" sz="2400" dirty="0"/>
              <a:t> </a:t>
            </a:r>
            <a:r>
              <a:rPr lang="es-ES_tradnl" sz="2400" dirty="0" err="1"/>
              <a:t>later</a:t>
            </a:r>
            <a:r>
              <a:rPr lang="es-ES_tradnl" sz="2400" dirty="0"/>
              <a:t> 12 agencies </a:t>
            </a:r>
            <a:r>
              <a:rPr lang="es-ES_tradnl" sz="2400" dirty="0" err="1"/>
              <a:t>had</a:t>
            </a:r>
            <a:r>
              <a:rPr lang="es-ES_tradnl" sz="2400" dirty="0"/>
              <a:t> </a:t>
            </a:r>
            <a:r>
              <a:rPr lang="es-ES_tradnl" sz="2400" dirty="0" err="1"/>
              <a:t>been</a:t>
            </a:r>
            <a:r>
              <a:rPr lang="es-ES_tradnl" sz="2400" dirty="0"/>
              <a:t> </a:t>
            </a:r>
            <a:r>
              <a:rPr lang="es-ES_tradnl" sz="2400" dirty="0" err="1"/>
              <a:t>formed</a:t>
            </a:r>
            <a:r>
              <a:rPr lang="es-ES_tradnl" sz="2400" dirty="0"/>
              <a:t> in </a:t>
            </a:r>
            <a:r>
              <a:rPr lang="es-ES_tradnl" sz="2400" dirty="0" err="1"/>
              <a:t>Europe</a:t>
            </a:r>
            <a:r>
              <a:rPr lang="es-ES_tradnl" sz="2400" dirty="0"/>
              <a:t> and </a:t>
            </a:r>
            <a:r>
              <a:rPr lang="es-ES_tradnl" sz="2400" dirty="0" err="1"/>
              <a:t>the</a:t>
            </a:r>
            <a:r>
              <a:rPr lang="es-ES_tradnl" sz="2400" dirty="0"/>
              <a:t> USA.</a:t>
            </a:r>
            <a:endParaRPr lang="es-ES" sz="2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s-ES_tradnl" sz="2400" dirty="0" err="1"/>
              <a:t>Europe</a:t>
            </a:r>
            <a:r>
              <a:rPr lang="es-ES_tradnl" sz="2400" dirty="0"/>
              <a:t> </a:t>
            </a:r>
            <a:r>
              <a:rPr lang="es-ES_tradnl" sz="2400" dirty="0" err="1"/>
              <a:t>dominated</a:t>
            </a:r>
            <a:r>
              <a:rPr lang="es-ES_tradnl" sz="2400" dirty="0"/>
              <a:t>.</a:t>
            </a:r>
            <a:endParaRPr lang="es-ES" sz="2400" dirty="0"/>
          </a:p>
          <a:p>
            <a:pPr eaLnBrk="1" hangingPunct="1">
              <a:spcBef>
                <a:spcPts val="0"/>
              </a:spcBef>
            </a:pPr>
            <a:r>
              <a:rPr lang="es-ES_tradnl" sz="2400" dirty="0" err="1"/>
              <a:t>Achievements</a:t>
            </a:r>
            <a:r>
              <a:rPr lang="es-ES_tradnl" sz="2400" dirty="0"/>
              <a:t> -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400" dirty="0"/>
              <a:t>    </a:t>
            </a:r>
            <a:r>
              <a:rPr lang="es-ES_tradnl" sz="2400" dirty="0" err="1"/>
              <a:t>coasts</a:t>
            </a:r>
            <a:r>
              <a:rPr lang="es-ES_tradnl" sz="2400" dirty="0"/>
              <a:t> of </a:t>
            </a:r>
            <a:r>
              <a:rPr lang="es-ES_tradnl" sz="2400" dirty="0" err="1"/>
              <a:t>Africa</a:t>
            </a:r>
            <a:r>
              <a:rPr lang="es-ES_tradnl" sz="2400" dirty="0"/>
              <a:t> and Asia</a:t>
            </a:r>
            <a:endParaRPr lang="es-ES" sz="2400" dirty="0"/>
          </a:p>
          <a:p>
            <a:pPr defTabSz="590550" eaLnBrk="1" hangingPunct="1">
              <a:spcBef>
                <a:spcPts val="0"/>
              </a:spcBef>
              <a:tabLst>
                <a:tab pos="6991350" algn="l"/>
              </a:tabLst>
            </a:pPr>
            <a:r>
              <a:rPr lang="es-ES_tradnl" sz="2400" dirty="0"/>
              <a:t>In </a:t>
            </a:r>
            <a:r>
              <a:rPr lang="es-ES_tradnl" sz="2400" dirty="0" err="1"/>
              <a:t>Africa</a:t>
            </a:r>
            <a:r>
              <a:rPr lang="es-ES_tradnl" sz="2400" dirty="0"/>
              <a:t> </a:t>
            </a:r>
            <a:r>
              <a:rPr lang="es-ES_tradnl" sz="2400" dirty="0" err="1"/>
              <a:t>few</a:t>
            </a:r>
            <a:r>
              <a:rPr lang="es-ES_tradnl" sz="2400" dirty="0"/>
              <a:t> </a:t>
            </a:r>
            <a:r>
              <a:rPr lang="es-ES_tradnl" sz="2400" dirty="0" err="1"/>
              <a:t>missionaries</a:t>
            </a:r>
            <a:r>
              <a:rPr lang="es-ES_tradnl" sz="2400" dirty="0"/>
              <a:t> </a:t>
            </a:r>
          </a:p>
          <a:p>
            <a:pPr marL="0" indent="0" defTabSz="590550" eaLnBrk="1" hangingPunct="1">
              <a:spcBef>
                <a:spcPts val="0"/>
              </a:spcBef>
              <a:buNone/>
              <a:tabLst>
                <a:tab pos="6991350" algn="l"/>
              </a:tabLst>
            </a:pPr>
            <a:r>
              <a:rPr lang="es-ES_tradnl" sz="2400" dirty="0"/>
              <a:t>    </a:t>
            </a:r>
            <a:r>
              <a:rPr lang="es-ES_tradnl" sz="2400" dirty="0" err="1"/>
              <a:t>lasted</a:t>
            </a:r>
            <a:r>
              <a:rPr lang="es-ES_tradnl" sz="2400" dirty="0"/>
              <a:t> more </a:t>
            </a:r>
            <a:r>
              <a:rPr lang="es-ES_tradnl" sz="2400" dirty="0" err="1"/>
              <a:t>than</a:t>
            </a:r>
            <a:r>
              <a:rPr lang="es-ES_tradnl" sz="2400" dirty="0"/>
              <a:t> a </a:t>
            </a:r>
            <a:r>
              <a:rPr lang="es-ES_tradnl" sz="2400" dirty="0" err="1"/>
              <a:t>few</a:t>
            </a:r>
            <a:r>
              <a:rPr lang="es-ES_tradnl" sz="2400" dirty="0"/>
              <a:t> </a:t>
            </a:r>
          </a:p>
          <a:p>
            <a:pPr marL="0" indent="0" defTabSz="590550" eaLnBrk="1" hangingPunct="1">
              <a:spcBef>
                <a:spcPts val="0"/>
              </a:spcBef>
              <a:buNone/>
              <a:tabLst>
                <a:tab pos="6991350" algn="l"/>
              </a:tabLst>
            </a:pPr>
            <a:r>
              <a:rPr lang="es-ES_tradnl" sz="2400" dirty="0"/>
              <a:t>    </a:t>
            </a:r>
            <a:r>
              <a:rPr lang="es-ES_tradnl" sz="2400" dirty="0" err="1"/>
              <a:t>years</a:t>
            </a:r>
            <a:r>
              <a:rPr lang="es-ES_tradnl" sz="2400" dirty="0"/>
              <a:t>. </a:t>
            </a:r>
            <a:r>
              <a:rPr lang="es-ES_tradnl" sz="2400" dirty="0" err="1"/>
              <a:t>They</a:t>
            </a:r>
            <a:r>
              <a:rPr lang="es-ES_tradnl" sz="2400" dirty="0"/>
              <a:t> </a:t>
            </a:r>
            <a:r>
              <a:rPr lang="es-ES_tradnl" sz="2400" dirty="0" err="1"/>
              <a:t>packed</a:t>
            </a:r>
            <a:r>
              <a:rPr lang="es-ES_tradnl" sz="2400" dirty="0"/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_tradnl" sz="2400" dirty="0"/>
              <a:t>    </a:t>
            </a:r>
            <a:r>
              <a:rPr lang="es-ES_tradnl" sz="2400" dirty="0" err="1"/>
              <a:t>their</a:t>
            </a:r>
            <a:r>
              <a:rPr lang="es-ES_tradnl" sz="2400" dirty="0"/>
              <a:t> </a:t>
            </a:r>
            <a:r>
              <a:rPr lang="es-ES_tradnl" sz="2400" dirty="0" err="1"/>
              <a:t>belongings</a:t>
            </a:r>
            <a:r>
              <a:rPr lang="es-ES_tradnl" sz="2400" dirty="0"/>
              <a:t> in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_tradnl" sz="2400" dirty="0"/>
              <a:t>    </a:t>
            </a:r>
            <a:r>
              <a:rPr lang="es-ES_tradnl" sz="2400" dirty="0" err="1"/>
              <a:t>caskets</a:t>
            </a:r>
            <a:r>
              <a:rPr lang="es-ES_tradnl" sz="2400" dirty="0"/>
              <a:t>!</a:t>
            </a:r>
          </a:p>
        </p:txBody>
      </p:sp>
      <p:pic>
        <p:nvPicPr>
          <p:cNvPr id="15364" name="7 Marcador de contenido" descr="47-ataúd.tif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653" t="830" r="2355" b="2095"/>
          <a:stretch/>
        </p:blipFill>
        <p:spPr>
          <a:xfrm>
            <a:off x="4662939" y="2425286"/>
            <a:ext cx="4355317" cy="3781043"/>
          </a:xfrm>
        </p:spPr>
      </p:pic>
      <p:sp>
        <p:nvSpPr>
          <p:cNvPr id="4" name="3 CuadroTexto"/>
          <p:cNvSpPr txBox="1"/>
          <p:nvPr/>
        </p:nvSpPr>
        <p:spPr>
          <a:xfrm>
            <a:off x="6732240" y="5652331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©Depositphotos.com/Maxim </a:t>
            </a:r>
            <a:r>
              <a:rPr lang="en-US" baseline="-25000" dirty="0" err="1"/>
              <a:t>Kazmin</a:t>
            </a:r>
            <a:r>
              <a:rPr lang="en-US" baseline="-25000" dirty="0"/>
              <a:t>/Michael </a:t>
            </a:r>
            <a:r>
              <a:rPr lang="en-US" baseline="-25000" dirty="0" err="1"/>
              <a:t>Bescec</a:t>
            </a: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443630"/>
            <a:ext cx="8229600" cy="1143000"/>
          </a:xfrm>
        </p:spPr>
        <p:txBody>
          <a:bodyPr/>
          <a:lstStyle/>
          <a:p>
            <a:r>
              <a:rPr lang="en-US" sz="2800" dirty="0"/>
              <a:t>Approximate Extension of the Evangelical Church</a:t>
            </a:r>
            <a:br>
              <a:rPr lang="es-MX" sz="2800" dirty="0"/>
            </a:br>
            <a:r>
              <a:rPr lang="en-US" sz="2800" dirty="0"/>
              <a:t>at the End of the First Wave (1910)</a:t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 descr="C:\Users\James\Documents\Your Church 2014 Support\English Images 2014\47-1910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2132856"/>
            <a:ext cx="7543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Second</a:t>
            </a:r>
            <a:r>
              <a:rPr lang="es-ES" sz="4000" dirty="0"/>
              <a:t> Wave to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Interiors</a:t>
            </a:r>
            <a:r>
              <a:rPr lang="es-ES" sz="4000" dirty="0"/>
              <a:t> of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Continents</a:t>
            </a:r>
            <a:r>
              <a:rPr lang="es-ES" sz="4000" dirty="0"/>
              <a:t> (1865 to 1980)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60240"/>
            <a:ext cx="4038600" cy="391703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pioneer</a:t>
            </a:r>
            <a:r>
              <a:rPr lang="es-ES_tradnl" sz="2800" dirty="0"/>
              <a:t>, Hudson Taylor, </a:t>
            </a:r>
            <a:r>
              <a:rPr lang="es-ES_tradnl" sz="2800" dirty="0" err="1"/>
              <a:t>studied</a:t>
            </a:r>
            <a:r>
              <a:rPr lang="es-ES_tradnl" sz="2800" dirty="0"/>
              <a:t> </a:t>
            </a:r>
            <a:r>
              <a:rPr lang="es-ES_tradnl" sz="2800" dirty="0" err="1"/>
              <a:t>statistics</a:t>
            </a:r>
            <a:r>
              <a:rPr lang="es-ES_tradnl" sz="2800" dirty="0"/>
              <a:t> </a:t>
            </a:r>
            <a:r>
              <a:rPr lang="es-ES_tradnl" sz="2800" dirty="0" err="1"/>
              <a:t>on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population</a:t>
            </a:r>
            <a:r>
              <a:rPr lang="es-ES_tradnl" sz="2800" dirty="0"/>
              <a:t> of China.</a:t>
            </a:r>
            <a:endParaRPr lang="es-ES" sz="2800" dirty="0"/>
          </a:p>
          <a:p>
            <a:pPr eaLnBrk="1" hangingPunct="1"/>
            <a:r>
              <a:rPr lang="es-ES_tradnl" sz="2800" dirty="0"/>
              <a:t>He </a:t>
            </a:r>
            <a:r>
              <a:rPr lang="es-ES_tradnl" sz="2800" dirty="0" err="1"/>
              <a:t>founded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China </a:t>
            </a:r>
            <a:r>
              <a:rPr lang="es-ES_tradnl" sz="2800" dirty="0" err="1"/>
              <a:t>Inland</a:t>
            </a:r>
            <a:r>
              <a:rPr lang="es-ES_tradnl" sz="2800" dirty="0"/>
              <a:t> </a:t>
            </a:r>
            <a:r>
              <a:rPr lang="es-ES_tradnl" sz="2800" dirty="0" err="1"/>
              <a:t>Mission</a:t>
            </a:r>
            <a:r>
              <a:rPr lang="es-ES_tradnl" sz="2800" dirty="0"/>
              <a:t>; </a:t>
            </a:r>
            <a:r>
              <a:rPr lang="es-ES_tradnl" sz="2800" dirty="0" err="1"/>
              <a:t>they</a:t>
            </a:r>
            <a:r>
              <a:rPr lang="es-ES_tradnl" sz="2800" dirty="0"/>
              <a:t> </a:t>
            </a:r>
            <a:r>
              <a:rPr lang="es-ES_tradnl" sz="2800" dirty="0" err="1"/>
              <a:t>have</a:t>
            </a:r>
            <a:r>
              <a:rPr lang="es-ES_tradnl" sz="2800" dirty="0"/>
              <a:t> </a:t>
            </a:r>
            <a:r>
              <a:rPr lang="es-ES_tradnl" sz="2800" dirty="0" err="1"/>
              <a:t>sent</a:t>
            </a:r>
            <a:r>
              <a:rPr lang="es-ES_tradnl" sz="2800" dirty="0"/>
              <a:t> </a:t>
            </a:r>
            <a:r>
              <a:rPr lang="es-ES_tradnl" sz="2800" dirty="0" err="1"/>
              <a:t>out</a:t>
            </a:r>
            <a:r>
              <a:rPr lang="es-ES_tradnl" sz="2800" dirty="0"/>
              <a:t> 6,000 </a:t>
            </a:r>
            <a:r>
              <a:rPr lang="es-ES_tradnl" sz="2800" dirty="0" err="1"/>
              <a:t>missionaries</a:t>
            </a:r>
            <a:r>
              <a:rPr lang="es-ES_tradnl" sz="2800" dirty="0"/>
              <a:t>.</a:t>
            </a:r>
            <a:endParaRPr lang="es-ES" sz="2800" dirty="0"/>
          </a:p>
          <a:p>
            <a:pPr eaLnBrk="1" hangingPunct="1"/>
            <a:endParaRPr lang="es-ES" sz="2800" dirty="0"/>
          </a:p>
        </p:txBody>
      </p:sp>
      <p:pic>
        <p:nvPicPr>
          <p:cNvPr id="6" name="5 Marcador de contenido" descr="47-Taylor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508306"/>
            <a:ext cx="3581400" cy="51313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es-ES_tradnl" dirty="0" err="1">
                <a:solidFill>
                  <a:schemeClr val="tx1"/>
                </a:solidFill>
              </a:rPr>
              <a:t>With</a:t>
            </a:r>
            <a:r>
              <a:rPr lang="es-ES_tradnl" dirty="0">
                <a:solidFill>
                  <a:schemeClr val="tx1"/>
                </a:solidFill>
              </a:rPr>
              <a:t> a </a:t>
            </a:r>
            <a:r>
              <a:rPr lang="es-ES_tradnl" dirty="0" err="1">
                <a:solidFill>
                  <a:schemeClr val="tx1"/>
                </a:solidFill>
              </a:rPr>
              <a:t>Historical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Perspective</a:t>
            </a:r>
            <a:r>
              <a:rPr lang="es-ES_tradnl" dirty="0">
                <a:solidFill>
                  <a:schemeClr val="tx1"/>
                </a:solidFill>
              </a:rPr>
              <a:t> …</a:t>
            </a:r>
            <a:br>
              <a:rPr lang="es-ES_tradnl" sz="4000" dirty="0">
                <a:solidFill>
                  <a:schemeClr val="tx1"/>
                </a:solidFill>
              </a:rPr>
            </a:br>
            <a:r>
              <a:rPr lang="es-ES_tradnl" sz="5400" i="1" dirty="0" err="1">
                <a:solidFill>
                  <a:schemeClr val="tx1"/>
                </a:solidFill>
              </a:rPr>
              <a:t>We</a:t>
            </a:r>
            <a:r>
              <a:rPr lang="es-ES_tradnl" sz="5400" i="1" dirty="0">
                <a:solidFill>
                  <a:schemeClr val="tx1"/>
                </a:solidFill>
              </a:rPr>
              <a:t> can do </a:t>
            </a:r>
            <a:r>
              <a:rPr lang="es-ES_tradnl" sz="5400" i="1" dirty="0" err="1">
                <a:solidFill>
                  <a:schemeClr val="tx1"/>
                </a:solidFill>
              </a:rPr>
              <a:t>it!</a:t>
            </a:r>
            <a:endParaRPr lang="es-ES" sz="5400" i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13611" y="5953160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©Depositphotos.com/</a:t>
            </a:r>
            <a:r>
              <a:rPr lang="en-US" baseline="-25000" dirty="0" err="1"/>
              <a:t>Daria</a:t>
            </a:r>
            <a:r>
              <a:rPr lang="en-US" baseline="-25000" dirty="0"/>
              <a:t> </a:t>
            </a:r>
            <a:r>
              <a:rPr lang="en-US" baseline="-25000" dirty="0" err="1"/>
              <a:t>Karaulnik</a:t>
            </a:r>
            <a:endParaRPr lang="es-MX" sz="4400" dirty="0"/>
          </a:p>
        </p:txBody>
      </p:sp>
      <p:pic>
        <p:nvPicPr>
          <p:cNvPr id="6" name="Picture 2" descr="C:\Users\DELL\Documents\TIPCAM 2014 Soporte\Imágenes para TIPCAM\Imágenes Term. IX-2014\41-Sí se puede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3924"/>
            <a:ext cx="8229600" cy="34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ES_tradnl" dirty="0"/>
              <a:t>40 new </a:t>
            </a:r>
            <a:r>
              <a:rPr lang="es-ES_tradnl" dirty="0" err="1"/>
              <a:t>mission</a:t>
            </a:r>
            <a:r>
              <a:rPr lang="es-ES_tradnl" dirty="0"/>
              <a:t> agencies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formed</a:t>
            </a:r>
            <a:r>
              <a:rPr lang="es-ES_tradnl" dirty="0"/>
              <a:t>.</a:t>
            </a:r>
            <a:endParaRPr lang="es-ES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Achievements – the interiors of the great continents.</a:t>
            </a:r>
            <a:endParaRPr lang="es-ES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United</a:t>
            </a:r>
            <a:r>
              <a:rPr lang="es-ES" dirty="0"/>
              <a:t> </a:t>
            </a:r>
            <a:r>
              <a:rPr lang="es-ES" dirty="0" err="1"/>
              <a:t>States</a:t>
            </a:r>
            <a:r>
              <a:rPr lang="es-ES" dirty="0"/>
              <a:t> </a:t>
            </a:r>
            <a:r>
              <a:rPr lang="es-ES" dirty="0" err="1"/>
              <a:t>dominated</a:t>
            </a:r>
            <a:r>
              <a:rPr lang="es-ES" dirty="0"/>
              <a:t>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ES_tradnl" dirty="0"/>
              <a:t>At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paid</a:t>
            </a:r>
            <a:r>
              <a:rPr lang="es-ES_tradnl" dirty="0"/>
              <a:t> no </a:t>
            </a:r>
            <a:r>
              <a:rPr lang="es-ES_tradnl" dirty="0" err="1"/>
              <a:t>attention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lessons</a:t>
            </a:r>
            <a:r>
              <a:rPr lang="es-ES_tradnl" dirty="0"/>
              <a:t> </a:t>
            </a:r>
            <a:r>
              <a:rPr lang="es-ES_tradnl" dirty="0" err="1"/>
              <a:t>learned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 wave.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s-ES_tradnl" dirty="0" err="1"/>
              <a:t>There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a </a:t>
            </a:r>
            <a:r>
              <a:rPr lang="es-ES_tradnl" dirty="0" err="1"/>
              <a:t>great</a:t>
            </a:r>
            <a:r>
              <a:rPr lang="es-ES_tradnl" dirty="0"/>
              <a:t> </a:t>
            </a:r>
            <a:r>
              <a:rPr lang="es-ES_tradnl" dirty="0" err="1"/>
              <a:t>missionary</a:t>
            </a:r>
            <a:r>
              <a:rPr lang="es-ES_tradnl" dirty="0"/>
              <a:t> </a:t>
            </a:r>
            <a:r>
              <a:rPr lang="es-ES_tradnl" dirty="0" err="1"/>
              <a:t>movement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universities</a:t>
            </a:r>
            <a:r>
              <a:rPr lang="es-ES_tradnl" dirty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Approximate Extension of the Evangelical Church at the</a:t>
            </a:r>
            <a:br>
              <a:rPr lang="es-MX" sz="2400" dirty="0"/>
            </a:br>
            <a:r>
              <a:rPr lang="en-US" sz="2400" dirty="0"/>
              <a:t>End of the Second Wave, plus Recent Advances</a:t>
            </a:r>
            <a:endParaRPr lang="es-MX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6" name="5 Imagen" descr="C:\Users\James\Documents\Your Church 2014 Support\English Images 2014\48-Second Wave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Third</a:t>
            </a:r>
            <a:r>
              <a:rPr lang="es-ES" sz="4000" dirty="0"/>
              <a:t> Wave to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Unreached</a:t>
            </a:r>
            <a:r>
              <a:rPr lang="es-ES" sz="4000" dirty="0"/>
              <a:t> </a:t>
            </a:r>
            <a:r>
              <a:rPr lang="es-ES" sz="4000" dirty="0" err="1"/>
              <a:t>Ethnic</a:t>
            </a:r>
            <a:r>
              <a:rPr lang="es-ES" sz="4000" dirty="0"/>
              <a:t> </a:t>
            </a:r>
            <a:r>
              <a:rPr lang="es-ES" sz="4000" dirty="0" err="1"/>
              <a:t>Groups</a:t>
            </a:r>
            <a:r>
              <a:rPr lang="es-ES" sz="4000" dirty="0"/>
              <a:t> (1940 to Presente)</a:t>
            </a:r>
          </a:p>
        </p:txBody>
      </p:sp>
      <p:pic>
        <p:nvPicPr>
          <p:cNvPr id="20485" name="9 Marcador de contenido" descr="48-Si tu Dios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357" y="1764506"/>
            <a:ext cx="3124521" cy="4212063"/>
          </a:xfrm>
        </p:spPr>
      </p:pic>
      <p:sp>
        <p:nvSpPr>
          <p:cNvPr id="20486" name="11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815308" y="3276600"/>
            <a:ext cx="4968552" cy="3257455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2800" b="0" dirty="0" err="1"/>
              <a:t>Pioneers</a:t>
            </a:r>
            <a:r>
              <a:rPr lang="es-ES_tradnl" sz="2800" b="0" dirty="0"/>
              <a:t> - Cameron Townsend in Guatemala and Donald </a:t>
            </a:r>
            <a:r>
              <a:rPr lang="es-ES_tradnl" sz="2800" b="0" dirty="0" err="1"/>
              <a:t>McGavran</a:t>
            </a:r>
            <a:r>
              <a:rPr lang="es-ES_tradnl" sz="2800" b="0" dirty="0"/>
              <a:t> in India</a:t>
            </a:r>
            <a:endParaRPr lang="es-ES" sz="2800" b="0" dirty="0"/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2800" b="0" dirty="0"/>
              <a:t>A </a:t>
            </a:r>
            <a:r>
              <a:rPr lang="es-ES_tradnl" sz="2800" b="0" dirty="0" err="1"/>
              <a:t>humble</a:t>
            </a:r>
            <a:r>
              <a:rPr lang="es-ES_tradnl" sz="2800" b="0" dirty="0"/>
              <a:t> </a:t>
            </a:r>
            <a:r>
              <a:rPr lang="es-ES_tradnl" sz="2800" b="0" dirty="0" err="1"/>
              <a:t>Indian</a:t>
            </a:r>
            <a:r>
              <a:rPr lang="es-ES_tradnl" sz="2800" b="0" dirty="0"/>
              <a:t> </a:t>
            </a:r>
            <a:r>
              <a:rPr lang="es-ES_tradnl" sz="2800" b="0" dirty="0" err="1"/>
              <a:t>asked</a:t>
            </a:r>
            <a:r>
              <a:rPr lang="es-ES_tradnl" sz="2800" b="0" dirty="0"/>
              <a:t> Townsend a </a:t>
            </a:r>
            <a:r>
              <a:rPr lang="es-ES_tradnl" sz="2800" b="0" dirty="0" err="1"/>
              <a:t>question</a:t>
            </a:r>
            <a:r>
              <a:rPr lang="es-ES_tradnl" sz="2800" b="0" dirty="0"/>
              <a:t>, and </a:t>
            </a:r>
            <a:r>
              <a:rPr lang="es-ES_tradnl" sz="2800" b="0" dirty="0" err="1"/>
              <a:t>Wycliffe</a:t>
            </a:r>
            <a:r>
              <a:rPr lang="es-ES_tradnl" sz="2800" b="0" dirty="0"/>
              <a:t> </a:t>
            </a:r>
            <a:r>
              <a:rPr lang="es-ES_tradnl" sz="2800" b="0" dirty="0" err="1"/>
              <a:t>Bible</a:t>
            </a:r>
            <a:r>
              <a:rPr lang="es-ES_tradnl" sz="2800" b="0" dirty="0"/>
              <a:t> </a:t>
            </a:r>
            <a:r>
              <a:rPr lang="es-ES_tradnl" sz="2800" b="0" dirty="0" err="1"/>
              <a:t>Translators</a:t>
            </a:r>
            <a:r>
              <a:rPr lang="es-ES_tradnl" sz="2800" b="0" dirty="0"/>
              <a:t> </a:t>
            </a:r>
            <a:r>
              <a:rPr lang="es-ES_tradnl" sz="2800" b="0" dirty="0" err="1"/>
              <a:t>was</a:t>
            </a:r>
            <a:r>
              <a:rPr lang="es-ES_tradnl" sz="2800" b="0" dirty="0"/>
              <a:t> </a:t>
            </a:r>
            <a:r>
              <a:rPr lang="es-ES_tradnl" sz="2800" b="0" dirty="0" err="1"/>
              <a:t>formed</a:t>
            </a:r>
            <a:r>
              <a:rPr lang="es-ES_tradnl" sz="2800" b="0" dirty="0"/>
              <a:t>!</a:t>
            </a:r>
            <a:endParaRPr lang="es-MX" sz="2800" dirty="0"/>
          </a:p>
        </p:txBody>
      </p:sp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733800" y="1752600"/>
            <a:ext cx="3718520" cy="1295400"/>
          </a:xfrm>
          <a:prstGeom prst="wedgeRectCallout">
            <a:avLst>
              <a:gd name="adj1" fmla="val -93537"/>
              <a:gd name="adj2" fmla="val 527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/>
              <a:t>If your God is so smart, why doesn’t he speak my language?</a:t>
            </a:r>
            <a:endParaRPr lang="es-MX" sz="2400" dirty="0"/>
          </a:p>
          <a:p>
            <a:pPr algn="ctr"/>
            <a:endParaRPr lang="es-MX" sz="2400" i="1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flipH="1">
            <a:off x="1165225" y="449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539552" y="59492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Photo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Alejandro Rodríguez</a:t>
            </a:r>
            <a:endParaRPr lang="es-MX" sz="1600" dirty="0"/>
          </a:p>
          <a:p>
            <a:endParaRPr lang="es-MX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36637"/>
            <a:ext cx="8229600" cy="5821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dirty="0"/>
              <a:t>In India, </a:t>
            </a:r>
            <a:r>
              <a:rPr lang="es-ES_tradnl" dirty="0" err="1"/>
              <a:t>McGavran</a:t>
            </a:r>
            <a:r>
              <a:rPr lang="es-ES_tradnl" dirty="0"/>
              <a:t> </a:t>
            </a:r>
            <a:r>
              <a:rPr lang="es-ES_tradnl" dirty="0" err="1"/>
              <a:t>ran</a:t>
            </a:r>
            <a:r>
              <a:rPr lang="es-ES_tradnl" dirty="0"/>
              <a:t> </a:t>
            </a:r>
            <a:r>
              <a:rPr lang="es-ES_tradnl" dirty="0" err="1"/>
              <a:t>into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caste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r>
              <a:rPr lang="es-ES_tradnl" dirty="0"/>
              <a:t>.</a:t>
            </a:r>
            <a:endParaRPr lang="es-ES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They both independently discovered the biblical concept of ethnic groups.</a:t>
            </a:r>
            <a:endParaRPr lang="es-ES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dirty="0" err="1"/>
              <a:t>Achievements</a:t>
            </a:r>
            <a:r>
              <a:rPr lang="es-ES_tradnl" dirty="0"/>
              <a:t> – </a:t>
            </a:r>
            <a:r>
              <a:rPr lang="es-ES_tradnl" dirty="0" err="1"/>
              <a:t>identifying</a:t>
            </a:r>
            <a:r>
              <a:rPr lang="es-ES_tradnl" dirty="0"/>
              <a:t> and </a:t>
            </a:r>
            <a:r>
              <a:rPr lang="es-ES_tradnl" dirty="0" err="1"/>
              <a:t>reaching</a:t>
            </a:r>
            <a:r>
              <a:rPr lang="es-ES_tradnl" dirty="0"/>
              <a:t> </a:t>
            </a:r>
            <a:r>
              <a:rPr lang="es-ES_tradnl" dirty="0" err="1"/>
              <a:t>unreached</a:t>
            </a:r>
            <a:r>
              <a:rPr lang="es-ES_tradnl" dirty="0"/>
              <a:t> </a:t>
            </a:r>
            <a:r>
              <a:rPr lang="es-ES_tradnl" dirty="0" err="1"/>
              <a:t>ethnic</a:t>
            </a:r>
            <a:r>
              <a:rPr lang="es-ES_tradnl" dirty="0"/>
              <a:t> </a:t>
            </a:r>
            <a:r>
              <a:rPr lang="es-ES_tradnl" dirty="0" err="1"/>
              <a:t>groups</a:t>
            </a:r>
            <a:r>
              <a:rPr lang="es-ES_tradnl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Many new specialized mission agencies.</a:t>
            </a:r>
            <a:endParaRPr lang="es-ES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Surprising growth of the church in the developing world.</a:t>
            </a:r>
            <a:endParaRPr lang="es-ES" dirty="0"/>
          </a:p>
          <a:p>
            <a:pPr eaLnBrk="1" hangingPunct="1">
              <a:lnSpc>
                <a:spcPct val="80000"/>
              </a:lnSpc>
            </a:pPr>
            <a:endParaRPr lang="es-E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49-Final Push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295401"/>
            <a:ext cx="8412637" cy="5163526"/>
          </a:xfrm>
        </p:spPr>
      </p:pic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¡</a:t>
            </a:r>
            <a:r>
              <a:rPr lang="es-ES" dirty="0" err="1"/>
              <a:t>From</a:t>
            </a:r>
            <a:r>
              <a:rPr lang="es-ES" dirty="0"/>
              <a:t> Receivers to </a:t>
            </a:r>
            <a:r>
              <a:rPr lang="es-ES" dirty="0" err="1"/>
              <a:t>Senders</a:t>
            </a:r>
            <a:r>
              <a:rPr lang="es-ES" dirty="0"/>
              <a:t>!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14612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/>
              <a:t>©Depositphotos.com/</a:t>
            </a:r>
            <a:r>
              <a:rPr lang="es-ES" baseline="-25000" dirty="0" err="1"/>
              <a:t>Maksym</a:t>
            </a:r>
            <a:r>
              <a:rPr lang="es-ES" baseline="-25000" dirty="0"/>
              <a:t> </a:t>
            </a:r>
            <a:r>
              <a:rPr lang="es-ES" baseline="-25000" dirty="0" err="1"/>
              <a:t>Yemelyanov</a:t>
            </a:r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Situation</a:t>
            </a:r>
            <a:endParaRPr lang="es-ES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1910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ES_tradnl" sz="2400" dirty="0" err="1"/>
              <a:t>Mission</a:t>
            </a:r>
            <a:r>
              <a:rPr lang="es-ES_tradnl" sz="2400" dirty="0"/>
              <a:t> agencies in Asia,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Pacific</a:t>
            </a:r>
            <a:r>
              <a:rPr lang="es-ES_tradnl" sz="2400" dirty="0"/>
              <a:t> </a:t>
            </a:r>
            <a:r>
              <a:rPr lang="es-ES_tradnl" sz="2400" dirty="0" err="1"/>
              <a:t>Islands</a:t>
            </a:r>
            <a:r>
              <a:rPr lang="es-ES_tradnl" sz="2400" dirty="0"/>
              <a:t>, </a:t>
            </a:r>
            <a:r>
              <a:rPr lang="es-ES_tradnl" sz="2400" dirty="0" err="1"/>
              <a:t>Africa</a:t>
            </a:r>
            <a:r>
              <a:rPr lang="es-ES_tradnl" sz="2400" dirty="0"/>
              <a:t>, and </a:t>
            </a:r>
            <a:r>
              <a:rPr lang="es-ES_tradnl" sz="2400" dirty="0" err="1"/>
              <a:t>Latin</a:t>
            </a:r>
            <a:r>
              <a:rPr lang="es-ES_tradnl" sz="2400" dirty="0"/>
              <a:t> </a:t>
            </a:r>
            <a:r>
              <a:rPr lang="es-ES_tradnl" sz="2400" dirty="0" err="1"/>
              <a:t>America</a:t>
            </a:r>
            <a:endParaRPr lang="es-ES_tradnl" sz="2400" dirty="0"/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ES_tradnl" sz="2400" dirty="0"/>
              <a:t>COMIBAM </a:t>
            </a:r>
            <a:r>
              <a:rPr lang="es-ES_tradnl" sz="2400" dirty="0" err="1"/>
              <a:t>was</a:t>
            </a:r>
            <a:r>
              <a:rPr lang="es-ES_tradnl" sz="2400" dirty="0"/>
              <a:t> </a:t>
            </a:r>
            <a:r>
              <a:rPr lang="es-ES_tradnl" sz="2400" dirty="0" err="1"/>
              <a:t>formed</a:t>
            </a:r>
            <a:r>
              <a:rPr lang="es-ES_tradnl" sz="2400" dirty="0"/>
              <a:t> in 1987.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growth</a:t>
            </a:r>
            <a:r>
              <a:rPr lang="es-ES_tradnl" sz="2400" dirty="0"/>
              <a:t> of COMIMEX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ES_tradnl" sz="2400" dirty="0"/>
              <a:t>400 </a:t>
            </a:r>
            <a:r>
              <a:rPr lang="es-ES_tradnl" sz="2400" dirty="0" err="1"/>
              <a:t>missionaries</a:t>
            </a:r>
            <a:r>
              <a:rPr lang="es-ES_tradnl" sz="2400" dirty="0"/>
              <a:t> in ’87; 4,000 in ’97; 6,000 in 2000; 8,000 in 2006, and </a:t>
            </a:r>
            <a:r>
              <a:rPr lang="es-ES_tradnl" sz="2400" dirty="0" err="1"/>
              <a:t>now</a:t>
            </a:r>
            <a:r>
              <a:rPr lang="es-ES_tradnl" sz="2400" dirty="0"/>
              <a:t>?!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Cooperative networks and strategic alliances</a:t>
            </a:r>
            <a:endParaRPr lang="es-ES" sz="2400" dirty="0"/>
          </a:p>
          <a:p>
            <a:pPr eaLnBrk="1" hangingPunct="1"/>
            <a:endParaRPr lang="es-ES_tradnl" sz="2400" dirty="0"/>
          </a:p>
          <a:p>
            <a:pPr eaLnBrk="1" hangingPunct="1"/>
            <a:endParaRPr lang="es-ES_tradnl" sz="2400" dirty="0"/>
          </a:p>
          <a:p>
            <a:pPr eaLnBrk="1" hangingPunct="1"/>
            <a:endParaRPr lang="es-ES" sz="2400" dirty="0"/>
          </a:p>
          <a:p>
            <a:pPr eaLnBrk="1" hangingPunct="1"/>
            <a:endParaRPr lang="es-ES" sz="2400" dirty="0"/>
          </a:p>
        </p:txBody>
      </p:sp>
      <p:pic>
        <p:nvPicPr>
          <p:cNvPr id="23556" name="Picture 6" descr="COMIMEX logo 3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1" y="3276600"/>
            <a:ext cx="3886200" cy="12604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s-MX" dirty="0" err="1"/>
              <a:t>Applications</a:t>
            </a:r>
            <a:r>
              <a:rPr lang="es-MX" dirty="0"/>
              <a:t> and </a:t>
            </a:r>
            <a:r>
              <a:rPr lang="es-MX" dirty="0" err="1"/>
              <a:t>Conclusions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History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s-MX" dirty="0"/>
              <a:t>A </a:t>
            </a:r>
            <a:r>
              <a:rPr lang="es-MX" dirty="0" err="1"/>
              <a:t>lack</a:t>
            </a:r>
            <a:r>
              <a:rPr lang="es-MX" dirty="0"/>
              <a:t> of </a:t>
            </a:r>
            <a:r>
              <a:rPr lang="es-MX" dirty="0" err="1"/>
              <a:t>missionary</a:t>
            </a:r>
            <a:r>
              <a:rPr lang="es-MX" dirty="0"/>
              <a:t> </a:t>
            </a:r>
            <a:r>
              <a:rPr lang="es-MX" dirty="0" err="1"/>
              <a:t>vision</a:t>
            </a:r>
            <a:r>
              <a:rPr lang="es-MX" dirty="0"/>
              <a:t> at </a:t>
            </a:r>
            <a:r>
              <a:rPr lang="es-MX" dirty="0" err="1"/>
              <a:t>various</a:t>
            </a:r>
            <a:r>
              <a:rPr lang="es-MX" dirty="0"/>
              <a:t> times. </a:t>
            </a:r>
          </a:p>
          <a:p>
            <a:r>
              <a:rPr lang="es-MX" dirty="0" err="1"/>
              <a:t>Conflicts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</a:t>
            </a:r>
            <a:r>
              <a:rPr lang="es-MX" dirty="0" err="1"/>
              <a:t>distract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vision</a:t>
            </a:r>
            <a:r>
              <a:rPr lang="es-MX" dirty="0"/>
              <a:t>.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and </a:t>
            </a:r>
            <a:r>
              <a:rPr lang="es-MX" dirty="0" err="1"/>
              <a:t>politics</a:t>
            </a:r>
            <a:endParaRPr lang="es-MX" dirty="0"/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lack</a:t>
            </a:r>
            <a:r>
              <a:rPr lang="es-MX" dirty="0"/>
              <a:t> of </a:t>
            </a:r>
            <a:r>
              <a:rPr lang="es-MX"/>
              <a:t>structures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>
                <a:solidFill>
                  <a:schemeClr val="tx1"/>
                </a:solidFill>
              </a:rPr>
              <a:t>From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Apostles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to</a:t>
            </a:r>
            <a:r>
              <a:rPr lang="es-ES" dirty="0">
                <a:solidFill>
                  <a:schemeClr val="tx1"/>
                </a:solidFill>
              </a:rPr>
              <a:t> 400 A.D.</a:t>
            </a:r>
            <a:endParaRPr lang="es-ES" dirty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1296"/>
            <a:ext cx="403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church</a:t>
            </a:r>
            <a:r>
              <a:rPr lang="es-ES" dirty="0"/>
              <a:t> </a:t>
            </a:r>
            <a:r>
              <a:rPr lang="es-ES" dirty="0" err="1"/>
              <a:t>broke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traditions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Judaism</a:t>
            </a:r>
            <a:r>
              <a:rPr lang="es-ES" dirty="0"/>
              <a:t>.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s-ES" dirty="0"/>
              <a:t>John </a:t>
            </a:r>
            <a:r>
              <a:rPr lang="es-ES" dirty="0" err="1"/>
              <a:t>presented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gospel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Greeks</a:t>
            </a:r>
            <a:r>
              <a:rPr lang="es-ES" dirty="0"/>
              <a:t>; Peter </a:t>
            </a:r>
            <a:r>
              <a:rPr lang="es-ES" dirty="0" err="1"/>
              <a:t>ended</a:t>
            </a:r>
            <a:r>
              <a:rPr lang="es-ES" dirty="0"/>
              <a:t> up in Rome; Thomas </a:t>
            </a:r>
            <a:r>
              <a:rPr lang="es-ES" dirty="0" err="1"/>
              <a:t>went</a:t>
            </a:r>
            <a:r>
              <a:rPr lang="es-ES" dirty="0"/>
              <a:t> to India; </a:t>
            </a:r>
            <a:r>
              <a:rPr lang="en-US" dirty="0"/>
              <a:t>Paul wanted to go to Spain.</a:t>
            </a:r>
            <a:endParaRPr lang="es-MX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/>
              <a:t> </a:t>
            </a:r>
          </a:p>
        </p:txBody>
      </p:sp>
      <p:pic>
        <p:nvPicPr>
          <p:cNvPr id="4100" name="7 Marcador de contenido" descr="41-Roma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905000"/>
            <a:ext cx="4511675" cy="3886200"/>
          </a:xfrm>
        </p:spPr>
      </p:pic>
      <p:sp>
        <p:nvSpPr>
          <p:cNvPr id="5" name="4 CuadroTexto"/>
          <p:cNvSpPr txBox="1"/>
          <p:nvPr/>
        </p:nvSpPr>
        <p:spPr>
          <a:xfrm>
            <a:off x="55626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©Depositphotos.com/</a:t>
            </a:r>
            <a:r>
              <a:rPr lang="en-US" baseline="-25000" dirty="0" err="1"/>
              <a:t>Liubov</a:t>
            </a:r>
            <a:r>
              <a:rPr lang="en-US" baseline="-25000" dirty="0"/>
              <a:t> </a:t>
            </a:r>
            <a:r>
              <a:rPr lang="en-US" baseline="-25000" dirty="0" err="1"/>
              <a:t>Bunakova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Four</a:t>
            </a:r>
            <a:r>
              <a:rPr lang="es-ES" sz="4000" dirty="0"/>
              <a:t> </a:t>
            </a:r>
            <a:r>
              <a:rPr lang="es-ES" sz="4000" dirty="0" err="1"/>
              <a:t>Missionary</a:t>
            </a:r>
            <a:r>
              <a:rPr lang="es-ES" sz="4000" dirty="0"/>
              <a:t> </a:t>
            </a:r>
            <a:r>
              <a:rPr lang="es-ES" sz="4000" dirty="0" err="1"/>
              <a:t>Mechanisms</a:t>
            </a:r>
            <a:r>
              <a:rPr lang="es-ES" sz="4000" dirty="0"/>
              <a:t> in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Bible</a:t>
            </a:r>
            <a:br>
              <a:rPr lang="es-ES" sz="3200" dirty="0">
                <a:solidFill>
                  <a:schemeClr val="tx1"/>
                </a:solidFill>
              </a:rPr>
            </a:b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916363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s-ES" sz="2800" dirty="0"/>
              <a:t>  </a:t>
            </a:r>
            <a:endParaRPr lang="es-ES" sz="1400" b="1" dirty="0"/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800" b="1" dirty="0" err="1"/>
              <a:t>Go</a:t>
            </a:r>
            <a:r>
              <a:rPr lang="es-ES" sz="2800" b="1" dirty="0"/>
              <a:t> </a:t>
            </a:r>
            <a:r>
              <a:rPr lang="es-ES" sz="2800" b="1" dirty="0" err="1"/>
              <a:t>Voluntarily</a:t>
            </a:r>
            <a:r>
              <a:rPr lang="es-ES" sz="2800" b="1" dirty="0"/>
              <a:t>: </a:t>
            </a:r>
            <a:r>
              <a:rPr lang="es-ES" sz="2800" dirty="0"/>
              <a:t>Paul and </a:t>
            </a:r>
            <a:r>
              <a:rPr lang="es-ES" sz="2800" dirty="0" err="1"/>
              <a:t>Barnabas</a:t>
            </a:r>
            <a:r>
              <a:rPr lang="es-ES" sz="2800" dirty="0"/>
              <a:t> are </a:t>
            </a:r>
            <a:r>
              <a:rPr lang="es-ES" sz="2800" dirty="0" err="1"/>
              <a:t>sent</a:t>
            </a:r>
            <a:r>
              <a:rPr lang="es-ES" sz="2800" dirty="0"/>
              <a:t> </a:t>
            </a:r>
            <a:r>
              <a:rPr lang="es-ES" sz="2800" dirty="0" err="1"/>
              <a:t>out</a:t>
            </a:r>
            <a:r>
              <a:rPr lang="es-ES" sz="2800" dirty="0"/>
              <a:t> in </a:t>
            </a:r>
            <a:r>
              <a:rPr lang="es-ES" sz="2800" dirty="0" err="1"/>
              <a:t>Acts</a:t>
            </a:r>
            <a:r>
              <a:rPr lang="es-ES" sz="2800" dirty="0"/>
              <a:t> 13.</a:t>
            </a:r>
            <a:endParaRPr lang="en-US" sz="2800" dirty="0"/>
          </a:p>
          <a:p>
            <a:pPr marL="533400" indent="-533400" eaLnBrk="1" hangingPunct="1">
              <a:lnSpc>
                <a:spcPct val="90000"/>
              </a:lnSpc>
              <a:spcAft>
                <a:spcPts val="1000"/>
              </a:spcAft>
            </a:pPr>
            <a:r>
              <a:rPr lang="es-ES" sz="2800" b="1" dirty="0" err="1"/>
              <a:t>Go</a:t>
            </a:r>
            <a:r>
              <a:rPr lang="es-ES" sz="2800" b="1" dirty="0"/>
              <a:t> </a:t>
            </a:r>
            <a:r>
              <a:rPr lang="es-ES" sz="2800" b="1" dirty="0" err="1"/>
              <a:t>Involuntarily</a:t>
            </a:r>
            <a:r>
              <a:rPr lang="es-ES" sz="2800" b="1" dirty="0"/>
              <a:t>: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Christians</a:t>
            </a:r>
            <a:r>
              <a:rPr lang="es-ES" sz="2800" dirty="0"/>
              <a:t> are </a:t>
            </a:r>
            <a:r>
              <a:rPr lang="es-ES" sz="2800" dirty="0" err="1"/>
              <a:t>scattered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</a:t>
            </a:r>
            <a:r>
              <a:rPr lang="es-ES" sz="2800" dirty="0" err="1"/>
              <a:t>persecution</a:t>
            </a:r>
            <a:r>
              <a:rPr lang="es-ES" sz="2800" dirty="0"/>
              <a:t> in </a:t>
            </a:r>
            <a:r>
              <a:rPr lang="es-ES" sz="2800" dirty="0" err="1"/>
              <a:t>Acts</a:t>
            </a:r>
            <a:r>
              <a:rPr lang="es-ES" sz="2800" dirty="0"/>
              <a:t> 8.</a:t>
            </a:r>
            <a:endParaRPr lang="en-US" sz="2800" dirty="0"/>
          </a:p>
          <a:p>
            <a:pPr marL="533400" indent="-533400" eaLnBrk="1" hangingPunct="1">
              <a:lnSpc>
                <a:spcPct val="90000"/>
              </a:lnSpc>
              <a:spcAft>
                <a:spcPts val="1000"/>
              </a:spcAft>
            </a:pPr>
            <a:r>
              <a:rPr lang="es-ES" sz="2800" b="1" dirty="0"/>
              <a:t>Come </a:t>
            </a:r>
            <a:r>
              <a:rPr lang="es-ES" sz="2800" b="1" dirty="0" err="1"/>
              <a:t>Voluntarily</a:t>
            </a:r>
            <a:r>
              <a:rPr lang="es-ES" sz="2800" b="1" dirty="0"/>
              <a:t>:</a:t>
            </a:r>
            <a:r>
              <a:rPr lang="es-ES" sz="2800" dirty="0"/>
              <a:t> </a:t>
            </a:r>
            <a:r>
              <a:rPr lang="en-US" sz="2800" dirty="0"/>
              <a:t>The Jews come to Pentecost in Acts 2.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1000"/>
              </a:spcAft>
            </a:pPr>
            <a:r>
              <a:rPr lang="es-ES" sz="2800" b="1" dirty="0"/>
              <a:t>Come </a:t>
            </a:r>
            <a:r>
              <a:rPr lang="es-ES" sz="2800" b="1" dirty="0" err="1"/>
              <a:t>Involuntarily</a:t>
            </a:r>
            <a:r>
              <a:rPr lang="es-ES" sz="2800" b="1" dirty="0"/>
              <a:t>: </a:t>
            </a:r>
            <a:r>
              <a:rPr lang="es-ES" sz="2800" dirty="0"/>
              <a:t>Cornelius comes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Palestine</a:t>
            </a:r>
            <a:r>
              <a:rPr lang="es-ES" sz="2800" dirty="0"/>
              <a:t> as a </a:t>
            </a:r>
            <a:r>
              <a:rPr lang="es-ES" sz="2800" dirty="0" err="1"/>
              <a:t>soldier</a:t>
            </a:r>
            <a:r>
              <a:rPr lang="es-ES" sz="2800" dirty="0"/>
              <a:t> </a:t>
            </a:r>
            <a:r>
              <a:rPr lang="es-ES" sz="2800" dirty="0" err="1"/>
              <a:t>under</a:t>
            </a:r>
            <a:r>
              <a:rPr lang="es-ES" sz="2800" dirty="0"/>
              <a:t> </a:t>
            </a:r>
            <a:r>
              <a:rPr lang="es-ES" sz="2800" dirty="0" err="1"/>
              <a:t>orders</a:t>
            </a:r>
            <a:r>
              <a:rPr lang="es-ES" sz="2800" dirty="0"/>
              <a:t> in </a:t>
            </a:r>
            <a:r>
              <a:rPr lang="es-ES" sz="2800" dirty="0" err="1"/>
              <a:t>Acts</a:t>
            </a:r>
            <a:r>
              <a:rPr lang="es-ES" sz="2800" dirty="0"/>
              <a:t> 10.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Miraculous</a:t>
            </a:r>
            <a:r>
              <a:rPr lang="es-MX" dirty="0"/>
              <a:t> </a:t>
            </a:r>
            <a:r>
              <a:rPr lang="es-MX" dirty="0" err="1"/>
              <a:t>Growth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</a:t>
            </a:r>
            <a:r>
              <a:rPr lang="es-MX" dirty="0" err="1"/>
              <a:t>maintained</a:t>
            </a:r>
            <a:r>
              <a:rPr lang="es-MX" dirty="0"/>
              <a:t> a </a:t>
            </a:r>
            <a:r>
              <a:rPr lang="es-MX" dirty="0" err="1"/>
              <a:t>good</a:t>
            </a:r>
            <a:r>
              <a:rPr lang="es-MX" dirty="0"/>
              <a:t> </a:t>
            </a:r>
            <a:r>
              <a:rPr lang="es-MX" dirty="0" err="1"/>
              <a:t>testimony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morality</a:t>
            </a:r>
            <a:r>
              <a:rPr lang="es-MX" dirty="0"/>
              <a:t>, </a:t>
            </a:r>
            <a:r>
              <a:rPr lang="es-MX" dirty="0" err="1"/>
              <a:t>love</a:t>
            </a:r>
            <a:r>
              <a:rPr lang="es-MX" dirty="0"/>
              <a:t>, and </a:t>
            </a:r>
            <a:r>
              <a:rPr lang="es-MX" dirty="0" err="1"/>
              <a:t>acts</a:t>
            </a:r>
            <a:r>
              <a:rPr lang="es-MX" dirty="0"/>
              <a:t> of </a:t>
            </a:r>
            <a:r>
              <a:rPr lang="es-MX" dirty="0" err="1"/>
              <a:t>service</a:t>
            </a:r>
            <a:r>
              <a:rPr lang="es-MX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Christians</a:t>
            </a:r>
            <a:r>
              <a:rPr lang="es-MX" dirty="0"/>
              <a:t> </a:t>
            </a:r>
            <a:r>
              <a:rPr lang="es-MX" dirty="0" err="1"/>
              <a:t>remained</a:t>
            </a:r>
            <a:r>
              <a:rPr lang="es-MX" dirty="0"/>
              <a:t> </a:t>
            </a:r>
            <a:r>
              <a:rPr lang="es-MX" dirty="0" err="1"/>
              <a:t>faithful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face</a:t>
            </a:r>
            <a:r>
              <a:rPr lang="es-MX" dirty="0"/>
              <a:t> of </a:t>
            </a:r>
            <a:r>
              <a:rPr lang="es-MX" dirty="0" err="1"/>
              <a:t>persecution</a:t>
            </a:r>
            <a:r>
              <a:rPr lang="es-MX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responded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intellectual</a:t>
            </a:r>
            <a:r>
              <a:rPr lang="es-MX" dirty="0"/>
              <a:t> </a:t>
            </a:r>
            <a:r>
              <a:rPr lang="es-MX" dirty="0" err="1"/>
              <a:t>attacks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paganism</a:t>
            </a:r>
            <a:r>
              <a:rPr lang="es-MX" dirty="0"/>
              <a:t>, </a:t>
            </a:r>
            <a:r>
              <a:rPr lang="es-MX" dirty="0" err="1"/>
              <a:t>while</a:t>
            </a:r>
            <a:r>
              <a:rPr lang="es-MX" dirty="0"/>
              <a:t> </a:t>
            </a:r>
            <a:r>
              <a:rPr lang="es-MX" dirty="0" err="1"/>
              <a:t>internally</a:t>
            </a:r>
            <a:r>
              <a:rPr lang="es-MX" dirty="0"/>
              <a:t> </a:t>
            </a:r>
            <a:r>
              <a:rPr lang="es-MX" dirty="0" err="1"/>
              <a:t>resisting</a:t>
            </a:r>
            <a:r>
              <a:rPr lang="es-MX" dirty="0"/>
              <a:t> </a:t>
            </a:r>
            <a:r>
              <a:rPr lang="es-MX" dirty="0" err="1"/>
              <a:t>various</a:t>
            </a:r>
            <a:r>
              <a:rPr lang="es-MX" dirty="0"/>
              <a:t> </a:t>
            </a:r>
            <a:r>
              <a:rPr lang="es-MX" dirty="0" err="1"/>
              <a:t>heresies</a:t>
            </a:r>
            <a:r>
              <a:rPr lang="es-MX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army</a:t>
            </a:r>
            <a:r>
              <a:rPr lang="es-MX" dirty="0"/>
              <a:t> of </a:t>
            </a:r>
            <a:r>
              <a:rPr lang="es-MX" dirty="0" err="1"/>
              <a:t>itinerant</a:t>
            </a:r>
            <a:r>
              <a:rPr lang="es-MX" dirty="0"/>
              <a:t> </a:t>
            </a:r>
            <a:r>
              <a:rPr lang="es-MX" dirty="0" err="1"/>
              <a:t>evangelists</a:t>
            </a:r>
            <a:r>
              <a:rPr lang="es-MX" dirty="0"/>
              <a:t> (3 John 5-8).</a:t>
            </a:r>
          </a:p>
        </p:txBody>
      </p:sp>
    </p:spTree>
    <p:extLst>
      <p:ext uri="{BB962C8B-B14F-4D97-AF65-F5344CB8AC3E}">
        <p14:creationId xmlns:p14="http://schemas.microsoft.com/office/powerpoint/2010/main" val="235776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dirty="0"/>
              <a:t>Non-Christian </a:t>
            </a:r>
            <a:r>
              <a:rPr lang="es-ES" sz="3600" dirty="0" err="1"/>
              <a:t>Practices</a:t>
            </a:r>
            <a:r>
              <a:rPr lang="es-ES" sz="3600" dirty="0"/>
              <a:t> and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Catholic</a:t>
            </a:r>
            <a:r>
              <a:rPr lang="es-ES" sz="3600" dirty="0"/>
              <a:t> </a:t>
            </a:r>
            <a:r>
              <a:rPr lang="es-ES" sz="3600" dirty="0" err="1"/>
              <a:t>Church</a:t>
            </a:r>
            <a:endParaRPr lang="es-ES" sz="3600" dirty="0"/>
          </a:p>
        </p:txBody>
      </p:sp>
      <p:pic>
        <p:nvPicPr>
          <p:cNvPr id="6147" name="7 Marcador de contenido" descr="42-Sacramentalismo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2204864"/>
            <a:ext cx="3122843" cy="3260576"/>
          </a:xfrm>
        </p:spPr>
      </p:pic>
      <p:sp>
        <p:nvSpPr>
          <p:cNvPr id="6148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635896" y="1488976"/>
            <a:ext cx="5328592" cy="42260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church</a:t>
            </a:r>
            <a:r>
              <a:rPr lang="es-ES" sz="2200" dirty="0"/>
              <a:t> </a:t>
            </a:r>
            <a:r>
              <a:rPr lang="es-ES" sz="2200" dirty="0" err="1"/>
              <a:t>assimilated</a:t>
            </a:r>
            <a:r>
              <a:rPr lang="es-ES" sz="2200" dirty="0"/>
              <a:t> </a:t>
            </a:r>
            <a:r>
              <a:rPr lang="es-ES" sz="2200" dirty="0" err="1"/>
              <a:t>beliefs</a:t>
            </a:r>
            <a:r>
              <a:rPr lang="es-ES" sz="2200" dirty="0"/>
              <a:t> and </a:t>
            </a:r>
            <a:r>
              <a:rPr lang="es-ES" sz="2200" dirty="0" err="1"/>
              <a:t>practices</a:t>
            </a:r>
            <a:r>
              <a:rPr lang="es-ES" sz="2200" dirty="0"/>
              <a:t> </a:t>
            </a:r>
            <a:r>
              <a:rPr lang="es-ES" sz="2200" dirty="0" err="1"/>
              <a:t>from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cultures and </a:t>
            </a:r>
            <a:r>
              <a:rPr lang="es-ES" sz="2200" dirty="0" err="1"/>
              <a:t>mystery</a:t>
            </a:r>
            <a:r>
              <a:rPr lang="es-ES" sz="2200" dirty="0"/>
              <a:t> </a:t>
            </a:r>
            <a:r>
              <a:rPr lang="es-ES" sz="2200" dirty="0" err="1"/>
              <a:t>religions</a:t>
            </a:r>
            <a:r>
              <a:rPr lang="es-ES" sz="2200" dirty="0"/>
              <a:t> of </a:t>
            </a:r>
            <a:r>
              <a:rPr lang="es-ES" sz="2200" dirty="0" err="1"/>
              <a:t>the</a:t>
            </a:r>
            <a:r>
              <a:rPr lang="es-ES" sz="2200" dirty="0"/>
              <a:t> time.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church</a:t>
            </a:r>
            <a:r>
              <a:rPr lang="es-ES" sz="2200" dirty="0"/>
              <a:t> </a:t>
            </a:r>
            <a:r>
              <a:rPr lang="es-ES" sz="2200" dirty="0" err="1"/>
              <a:t>became</a:t>
            </a:r>
            <a:r>
              <a:rPr lang="es-ES" sz="2200" dirty="0"/>
              <a:t> a </a:t>
            </a:r>
            <a:r>
              <a:rPr lang="es-ES" sz="2200" dirty="0" err="1"/>
              <a:t>dispensor</a:t>
            </a:r>
            <a:r>
              <a:rPr lang="es-ES" sz="2200" dirty="0"/>
              <a:t> of </a:t>
            </a:r>
            <a:r>
              <a:rPr lang="es-ES" sz="2200" dirty="0" err="1"/>
              <a:t>salvation</a:t>
            </a:r>
            <a:r>
              <a:rPr lang="es-ES" sz="2200" dirty="0"/>
              <a:t> </a:t>
            </a:r>
            <a:r>
              <a:rPr lang="es-ES" sz="2200" dirty="0" err="1"/>
              <a:t>through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sacraments</a:t>
            </a:r>
            <a:r>
              <a:rPr lang="es-ES" sz="22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Emperor</a:t>
            </a:r>
            <a:r>
              <a:rPr lang="es-ES" sz="2200" dirty="0"/>
              <a:t> </a:t>
            </a:r>
            <a:r>
              <a:rPr lang="es-ES" sz="2200" dirty="0" err="1"/>
              <a:t>Constantine</a:t>
            </a:r>
            <a:r>
              <a:rPr lang="es-ES" sz="2200" dirty="0"/>
              <a:t> declares </a:t>
            </a:r>
            <a:r>
              <a:rPr lang="es-ES" sz="2200" dirty="0" err="1"/>
              <a:t>himself</a:t>
            </a:r>
            <a:r>
              <a:rPr lang="es-ES" sz="2200" dirty="0"/>
              <a:t> Christian (312 AD), and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Catholic</a:t>
            </a:r>
            <a:r>
              <a:rPr lang="es-ES" sz="2200" dirty="0"/>
              <a:t> </a:t>
            </a:r>
            <a:r>
              <a:rPr lang="es-ES" sz="2200" dirty="0" err="1"/>
              <a:t>Church</a:t>
            </a:r>
            <a:r>
              <a:rPr lang="es-ES" sz="2200" dirty="0"/>
              <a:t> </a:t>
            </a:r>
            <a:r>
              <a:rPr lang="es-ES" sz="2200" dirty="0" err="1"/>
              <a:t>is</a:t>
            </a:r>
            <a:r>
              <a:rPr lang="es-ES" sz="2200" dirty="0"/>
              <a:t> </a:t>
            </a:r>
            <a:r>
              <a:rPr lang="es-ES" sz="2200" dirty="0" err="1"/>
              <a:t>formed</a:t>
            </a:r>
            <a:r>
              <a:rPr lang="es-ES" sz="2200" dirty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church</a:t>
            </a:r>
            <a:r>
              <a:rPr lang="es-ES" sz="2200" dirty="0"/>
              <a:t> </a:t>
            </a:r>
            <a:r>
              <a:rPr lang="es-ES" sz="2200" dirty="0" err="1"/>
              <a:t>was</a:t>
            </a:r>
            <a:r>
              <a:rPr lang="es-ES" sz="2200" dirty="0"/>
              <a:t> </a:t>
            </a:r>
            <a:r>
              <a:rPr lang="es-ES" sz="2200" dirty="0" err="1"/>
              <a:t>invaded</a:t>
            </a:r>
            <a:r>
              <a:rPr lang="es-ES" sz="2200" dirty="0"/>
              <a:t> </a:t>
            </a:r>
            <a:r>
              <a:rPr lang="es-ES" sz="2200" dirty="0" err="1"/>
              <a:t>by</a:t>
            </a:r>
            <a:r>
              <a:rPr lang="es-ES" sz="2200" dirty="0"/>
              <a:t> multitudes </a:t>
            </a:r>
            <a:r>
              <a:rPr lang="es-ES" sz="2200" dirty="0" err="1"/>
              <a:t>with</a:t>
            </a:r>
            <a:r>
              <a:rPr lang="es-ES" sz="2200" dirty="0"/>
              <a:t> </a:t>
            </a:r>
            <a:r>
              <a:rPr lang="es-ES" sz="2200" dirty="0" err="1"/>
              <a:t>little</a:t>
            </a:r>
            <a:r>
              <a:rPr lang="es-ES" sz="2200" dirty="0"/>
              <a:t> Christian </a:t>
            </a:r>
            <a:r>
              <a:rPr lang="es-ES" sz="2200" dirty="0" err="1"/>
              <a:t>conviction</a:t>
            </a:r>
            <a:r>
              <a:rPr lang="es-ES" sz="22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200" dirty="0" err="1"/>
              <a:t>The</a:t>
            </a:r>
            <a:r>
              <a:rPr lang="es-ES" sz="2200" dirty="0"/>
              <a:t> Christian </a:t>
            </a:r>
            <a:r>
              <a:rPr lang="es-ES" sz="2200" dirty="0" err="1"/>
              <a:t>church</a:t>
            </a:r>
            <a:r>
              <a:rPr lang="es-ES" sz="2200" dirty="0"/>
              <a:t> </a:t>
            </a:r>
            <a:r>
              <a:rPr lang="es-ES" sz="2200" dirty="0" err="1"/>
              <a:t>united</a:t>
            </a:r>
            <a:r>
              <a:rPr lang="es-ES" sz="2200" dirty="0"/>
              <a:t> </a:t>
            </a:r>
            <a:r>
              <a:rPr lang="es-ES" sz="2200" dirty="0" err="1"/>
              <a:t>with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Roman</a:t>
            </a:r>
            <a:r>
              <a:rPr lang="es-ES" sz="2200" dirty="0"/>
              <a:t> </a:t>
            </a:r>
            <a:r>
              <a:rPr lang="es-ES" sz="2200" dirty="0" err="1"/>
              <a:t>Empire</a:t>
            </a:r>
            <a:r>
              <a:rPr lang="es-ES" sz="2200" dirty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church</a:t>
            </a:r>
            <a:r>
              <a:rPr lang="es-ES" sz="2200" dirty="0"/>
              <a:t> </a:t>
            </a:r>
            <a:r>
              <a:rPr lang="es-ES" sz="2200" dirty="0" err="1"/>
              <a:t>conquered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Roman</a:t>
            </a:r>
            <a:r>
              <a:rPr lang="es-ES" sz="2200" dirty="0"/>
              <a:t> </a:t>
            </a:r>
            <a:r>
              <a:rPr lang="es-ES" sz="2200" dirty="0" err="1"/>
              <a:t>Empire</a:t>
            </a:r>
            <a:r>
              <a:rPr lang="es-ES" sz="2200" dirty="0"/>
              <a:t> </a:t>
            </a:r>
            <a:r>
              <a:rPr lang="es-ES" sz="2200" dirty="0" err="1"/>
              <a:t>but</a:t>
            </a:r>
            <a:r>
              <a:rPr lang="es-ES" sz="2200" dirty="0"/>
              <a:t>, </a:t>
            </a:r>
            <a:r>
              <a:rPr lang="es-ES" sz="2200" dirty="0" err="1"/>
              <a:t>paradoxically</a:t>
            </a:r>
            <a:r>
              <a:rPr lang="es-ES" sz="2200" dirty="0"/>
              <a:t>,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empire</a:t>
            </a:r>
            <a:r>
              <a:rPr lang="es-ES" sz="2200" dirty="0"/>
              <a:t> </a:t>
            </a:r>
            <a:r>
              <a:rPr lang="es-ES" sz="2200" dirty="0" err="1"/>
              <a:t>conquered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church</a:t>
            </a:r>
            <a:r>
              <a:rPr lang="es-ES" sz="2200" dirty="0"/>
              <a:t>!</a:t>
            </a:r>
          </a:p>
          <a:p>
            <a:pPr eaLnBrk="1" hangingPunct="1">
              <a:lnSpc>
                <a:spcPct val="80000"/>
              </a:lnSpc>
            </a:pPr>
            <a:endParaRPr lang="es-ES" sz="2200" dirty="0"/>
          </a:p>
          <a:p>
            <a:pPr eaLnBrk="1" hangingPunct="1">
              <a:lnSpc>
                <a:spcPct val="80000"/>
              </a:lnSpc>
            </a:pPr>
            <a:endParaRPr lang="es-ES" sz="2200" dirty="0"/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914400" y="5715000"/>
            <a:ext cx="2362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aseline="-25000" dirty="0"/>
              <a:t>©Depositphotos.com/</a:t>
            </a:r>
            <a:r>
              <a:rPr lang="en-US" baseline="-25000" dirty="0" err="1"/>
              <a:t>S_Kohl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cuments\Your Church Support\English Images 2014\43-400 AD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194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Christianity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400 A.D.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09800" y="516255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AFRICA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35896" y="30480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699720" y="4613066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ASIA MINOR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55650" y="1412776"/>
            <a:ext cx="187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OCEAN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Barbarians</a:t>
            </a:r>
            <a:r>
              <a:rPr lang="es-ES" sz="4000" dirty="0"/>
              <a:t> and Islam </a:t>
            </a:r>
            <a:br>
              <a:rPr lang="es-ES" sz="4000" dirty="0"/>
            </a:br>
            <a:r>
              <a:rPr lang="es-ES" sz="4000" dirty="0"/>
              <a:t>(400 to 800 A.D.) 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8229600" cy="38058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Roman</a:t>
            </a:r>
            <a:r>
              <a:rPr lang="es-ES" sz="2800" dirty="0"/>
              <a:t> </a:t>
            </a:r>
            <a:r>
              <a:rPr lang="es-ES" sz="2800" dirty="0" err="1"/>
              <a:t>Empire</a:t>
            </a:r>
            <a:r>
              <a:rPr lang="es-ES" sz="2800" dirty="0"/>
              <a:t> in decline,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Barbarians</a:t>
            </a:r>
            <a:r>
              <a:rPr lang="es-ES" sz="2800" dirty="0"/>
              <a:t> </a:t>
            </a:r>
            <a:r>
              <a:rPr lang="es-ES" sz="2800" dirty="0" err="1"/>
              <a:t>invaded</a:t>
            </a:r>
            <a:r>
              <a:rPr lang="es-ES" sz="2800" dirty="0"/>
              <a:t> </a:t>
            </a:r>
            <a:r>
              <a:rPr lang="es-ES" sz="2800" dirty="0" err="1"/>
              <a:t>from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north</a:t>
            </a:r>
            <a:r>
              <a:rPr lang="es-ES" sz="28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mechanism</a:t>
            </a:r>
            <a:r>
              <a:rPr lang="es-ES" sz="2800" dirty="0"/>
              <a:t> of </a:t>
            </a:r>
            <a:r>
              <a:rPr lang="es-ES" sz="2800" dirty="0" err="1"/>
              <a:t>coming</a:t>
            </a:r>
            <a:r>
              <a:rPr lang="es-ES" sz="2800" dirty="0"/>
              <a:t> </a:t>
            </a:r>
            <a:r>
              <a:rPr lang="es-ES" sz="2800" dirty="0" err="1"/>
              <a:t>voluntarily</a:t>
            </a:r>
            <a:r>
              <a:rPr lang="es-ES" sz="2800" dirty="0"/>
              <a:t>: </a:t>
            </a:r>
            <a:r>
              <a:rPr lang="es-ES" sz="2800" i="1" dirty="0" err="1"/>
              <a:t>If</a:t>
            </a:r>
            <a:r>
              <a:rPr lang="es-ES" sz="2800" i="1" dirty="0"/>
              <a:t> </a:t>
            </a:r>
            <a:r>
              <a:rPr lang="es-ES" sz="2800" i="1" dirty="0" err="1"/>
              <a:t>you</a:t>
            </a:r>
            <a:r>
              <a:rPr lang="es-ES" sz="2800" i="1" dirty="0"/>
              <a:t> do </a:t>
            </a:r>
            <a:r>
              <a:rPr lang="es-ES" sz="2800" i="1" dirty="0" err="1"/>
              <a:t>not</a:t>
            </a:r>
            <a:r>
              <a:rPr lang="es-ES" sz="2800" i="1" dirty="0"/>
              <a:t> </a:t>
            </a:r>
            <a:r>
              <a:rPr lang="es-ES" sz="2800" i="1" dirty="0" err="1"/>
              <a:t>go</a:t>
            </a:r>
            <a:r>
              <a:rPr lang="es-ES" sz="2800" i="1" dirty="0"/>
              <a:t> to </a:t>
            </a:r>
            <a:r>
              <a:rPr lang="es-ES" sz="2800" i="1" dirty="0" err="1"/>
              <a:t>the</a:t>
            </a:r>
            <a:r>
              <a:rPr lang="es-ES" sz="2800" i="1" dirty="0"/>
              <a:t> </a:t>
            </a:r>
            <a:r>
              <a:rPr lang="es-ES" sz="2800" i="1" dirty="0" err="1"/>
              <a:t>unreached</a:t>
            </a:r>
            <a:r>
              <a:rPr lang="es-ES" sz="2800" i="1" dirty="0"/>
              <a:t>…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Barbarians</a:t>
            </a:r>
            <a:r>
              <a:rPr lang="es-ES" sz="2800" dirty="0"/>
              <a:t> </a:t>
            </a:r>
            <a:r>
              <a:rPr lang="es-ES" sz="2800" dirty="0" err="1"/>
              <a:t>were</a:t>
            </a:r>
            <a:r>
              <a:rPr lang="es-ES" sz="2800" dirty="0"/>
              <a:t> won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faith</a:t>
            </a:r>
            <a:r>
              <a:rPr lang="es-ES" sz="28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Barbarians</a:t>
            </a:r>
            <a:r>
              <a:rPr lang="es-ES" sz="2800" dirty="0"/>
              <a:t> </a:t>
            </a:r>
            <a:r>
              <a:rPr lang="es-ES" sz="2800" dirty="0" err="1"/>
              <a:t>respected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churches</a:t>
            </a:r>
            <a:r>
              <a:rPr lang="es-ES" sz="2800" dirty="0"/>
              <a:t>. 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church</a:t>
            </a:r>
            <a:r>
              <a:rPr lang="es-ES" sz="2800" dirty="0"/>
              <a:t> </a:t>
            </a:r>
            <a:r>
              <a:rPr lang="es-ES" sz="2800" dirty="0" err="1"/>
              <a:t>maintained</a:t>
            </a:r>
            <a:r>
              <a:rPr lang="es-ES" sz="2800" dirty="0"/>
              <a:t> </a:t>
            </a:r>
            <a:r>
              <a:rPr lang="es-ES" sz="2800" dirty="0" err="1"/>
              <a:t>order</a:t>
            </a:r>
            <a:r>
              <a:rPr lang="es-ES" sz="2800" dirty="0"/>
              <a:t> and </a:t>
            </a:r>
            <a:r>
              <a:rPr lang="es-ES" sz="2800" dirty="0" err="1"/>
              <a:t>written</a:t>
            </a:r>
            <a:r>
              <a:rPr lang="es-ES" sz="2800" dirty="0"/>
              <a:t> </a:t>
            </a:r>
            <a:r>
              <a:rPr lang="es-ES" sz="2800" dirty="0" err="1"/>
              <a:t>history</a:t>
            </a:r>
            <a:r>
              <a:rPr lang="es-ES" sz="2800" dirty="0"/>
              <a:t> </a:t>
            </a:r>
            <a:r>
              <a:rPr lang="es-ES" sz="2800" dirty="0" err="1"/>
              <a:t>during</a:t>
            </a:r>
            <a:r>
              <a:rPr lang="es-ES" sz="2800" dirty="0"/>
              <a:t> a time of chaos.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379909"/>
            <a:ext cx="4402832" cy="50014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/>
              <a:t>Islam </a:t>
            </a:r>
            <a:r>
              <a:rPr lang="es-ES" dirty="0" err="1"/>
              <a:t>arose</a:t>
            </a:r>
            <a:r>
              <a:rPr lang="es-ES" dirty="0"/>
              <a:t> and </a:t>
            </a:r>
            <a:r>
              <a:rPr lang="es-ES" dirty="0" err="1"/>
              <a:t>conquered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Middle</a:t>
            </a:r>
            <a:r>
              <a:rPr lang="es-ES" dirty="0"/>
              <a:t> East,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north</a:t>
            </a:r>
            <a:r>
              <a:rPr lang="es-ES" dirty="0"/>
              <a:t> of </a:t>
            </a:r>
            <a:r>
              <a:rPr lang="es-ES" dirty="0" err="1"/>
              <a:t>Africa</a:t>
            </a:r>
            <a:r>
              <a:rPr lang="es-ES" dirty="0"/>
              <a:t>, and </a:t>
            </a:r>
            <a:r>
              <a:rPr lang="es-ES" dirty="0" err="1"/>
              <a:t>Spain</a:t>
            </a:r>
            <a:r>
              <a:rPr lang="es-ES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 err="1"/>
              <a:t>Examples</a:t>
            </a:r>
            <a:r>
              <a:rPr lang="es-ES" dirty="0"/>
              <a:t> of </a:t>
            </a:r>
            <a:r>
              <a:rPr lang="es-ES" dirty="0" err="1"/>
              <a:t>prominent</a:t>
            </a:r>
            <a:r>
              <a:rPr lang="es-ES" dirty="0"/>
              <a:t> </a:t>
            </a:r>
            <a:r>
              <a:rPr lang="es-ES" dirty="0" err="1"/>
              <a:t>missionaries</a:t>
            </a:r>
            <a:r>
              <a:rPr lang="es-ES" dirty="0"/>
              <a:t>: Columba and </a:t>
            </a:r>
            <a:r>
              <a:rPr lang="es-ES" dirty="0" err="1"/>
              <a:t>Boniface</a:t>
            </a:r>
            <a:r>
              <a:rPr lang="es-ES" dirty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 err="1"/>
              <a:t>Charlemagne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Holy</a:t>
            </a:r>
            <a:r>
              <a:rPr lang="es-ES" dirty="0"/>
              <a:t> </a:t>
            </a:r>
            <a:r>
              <a:rPr lang="es-ES" dirty="0" err="1"/>
              <a:t>Roman</a:t>
            </a:r>
            <a:r>
              <a:rPr lang="es-ES" dirty="0"/>
              <a:t> </a:t>
            </a:r>
            <a:r>
              <a:rPr lang="es-ES" dirty="0" err="1"/>
              <a:t>Empire</a:t>
            </a:r>
            <a:r>
              <a:rPr lang="es-ES" dirty="0"/>
              <a:t>, and non-</a:t>
            </a:r>
            <a:r>
              <a:rPr lang="es-ES" dirty="0" err="1"/>
              <a:t>recommended</a:t>
            </a:r>
            <a:r>
              <a:rPr lang="es-ES" dirty="0"/>
              <a:t> </a:t>
            </a:r>
            <a:r>
              <a:rPr lang="es-ES" dirty="0" err="1"/>
              <a:t>missionary</a:t>
            </a:r>
            <a:r>
              <a:rPr lang="es-ES" dirty="0"/>
              <a:t> </a:t>
            </a:r>
            <a:r>
              <a:rPr lang="es-ES" dirty="0" err="1"/>
              <a:t>methods</a:t>
            </a:r>
            <a:endParaRPr lang="es-ES" sz="3200" dirty="0"/>
          </a:p>
          <a:p>
            <a:endParaRPr lang="es-MX" dirty="0"/>
          </a:p>
        </p:txBody>
      </p:sp>
      <p:pic>
        <p:nvPicPr>
          <p:cNvPr id="5" name="9 Marcador de contenido" descr="44-musulmanes Depositphotos© mike smith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832878"/>
            <a:ext cx="3675062" cy="3036281"/>
          </a:xfrm>
        </p:spPr>
      </p:pic>
      <p:sp>
        <p:nvSpPr>
          <p:cNvPr id="6" name="5 CuadroTexto"/>
          <p:cNvSpPr txBox="1"/>
          <p:nvPr/>
        </p:nvSpPr>
        <p:spPr>
          <a:xfrm>
            <a:off x="5508104" y="492433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n-US" sz="2000" baseline="-25000" dirty="0"/>
              <a:t>©Depositphotos.com/Mike Smith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750893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1112</Words>
  <Application>Microsoft Office PowerPoint</Application>
  <PresentationFormat>Presentación en pantalla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Diseño predeterminado</vt:lpstr>
      <vt:lpstr>7,000 ethnic groups!   30% of the world’s population!   It is impossible!</vt:lpstr>
      <vt:lpstr>With a Historical Perspective … We can do it!</vt:lpstr>
      <vt:lpstr>From the Apostles to 400 A.D.</vt:lpstr>
      <vt:lpstr>The Four Missionary Mechanisms in the Bible </vt:lpstr>
      <vt:lpstr>Miraculous Growth</vt:lpstr>
      <vt:lpstr>Non-Christian Practices and the Catholic Church</vt:lpstr>
      <vt:lpstr>Christianity in the year 400 A.D.</vt:lpstr>
      <vt:lpstr>The Barbarians and Islam  (400 to 800 A.D.) </vt:lpstr>
      <vt:lpstr>Presentación de PowerPoint</vt:lpstr>
      <vt:lpstr>Christianity in the year 800 A.D.</vt:lpstr>
      <vt:lpstr>The Crusades and the Vikings (800 to 1200 A.D.)</vt:lpstr>
      <vt:lpstr>Presentación de PowerPoint</vt:lpstr>
      <vt:lpstr>Christianity in the year 1200 A.D.</vt:lpstr>
      <vt:lpstr>The Renaissance and the Reformation (1200 to 1600 A.D.)</vt:lpstr>
      <vt:lpstr>Christianity in the year 1600 A.D.</vt:lpstr>
      <vt:lpstr>Modern Missions – The First Wave to the Coasts (1792 to 1910)</vt:lpstr>
      <vt:lpstr>Presentación de PowerPoint</vt:lpstr>
      <vt:lpstr>Approximate Extension of the Evangelical Church at the End of the First Wave (1910) </vt:lpstr>
      <vt:lpstr>The Second Wave to the Interiors of the Continents (1865 to 1980)</vt:lpstr>
      <vt:lpstr>Presentación de PowerPoint</vt:lpstr>
      <vt:lpstr>Approximate Extension of the Evangelical Church at the End of the Second Wave, plus Recent Advances</vt:lpstr>
      <vt:lpstr>The Third Wave to the Unreached Ethnic Groups (1940 to Presente)</vt:lpstr>
      <vt:lpstr>Presentación de PowerPoint</vt:lpstr>
      <vt:lpstr>¡From Receivers to Senders!</vt:lpstr>
      <vt:lpstr>The Current Situation</vt:lpstr>
      <vt:lpstr>Applications and Conclusions from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Heimberger</cp:lastModifiedBy>
  <cp:revision>76</cp:revision>
  <cp:lastPrinted>1601-01-01T00:00:00Z</cp:lastPrinted>
  <dcterms:created xsi:type="dcterms:W3CDTF">1601-01-01T00:00:00Z</dcterms:created>
  <dcterms:modified xsi:type="dcterms:W3CDTF">2021-03-26T15:27:38Z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