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0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9F370-CBE6-479A-A252-761B24D92A6C}" type="datetimeFigureOut">
              <a:rPr lang="es-MX" smtClean="0"/>
              <a:pPr/>
              <a:t>25/02/2021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B9023-76B8-4489-AD6F-D7F689788C16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070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25/02/2021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643074"/>
          </a:xfrm>
        </p:spPr>
        <p:txBody>
          <a:bodyPr>
            <a:normAutofit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Ministry</a:t>
            </a:r>
            <a:r>
              <a:rPr lang="es-ES" dirty="0"/>
              <a:t> of </a:t>
            </a:r>
            <a:r>
              <a:rPr lang="es-ES" dirty="0" err="1"/>
              <a:t>Missions</a:t>
            </a:r>
            <a:r>
              <a:rPr lang="es-ES" dirty="0"/>
              <a:t> </a:t>
            </a:r>
            <a:r>
              <a:rPr lang="es-ES" dirty="0" err="1"/>
              <a:t>Mobilization</a:t>
            </a:r>
            <a:r>
              <a:rPr lang="es-ES" dirty="0"/>
              <a:t> </a:t>
            </a:r>
            <a:br>
              <a:rPr lang="es-ES" dirty="0"/>
            </a:br>
            <a:r>
              <a:rPr lang="es-ES" sz="4000" dirty="0" err="1"/>
              <a:t>is</a:t>
            </a:r>
            <a:r>
              <a:rPr lang="es-ES" sz="4000" dirty="0"/>
              <a:t>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hard</a:t>
            </a:r>
            <a:r>
              <a:rPr lang="es-ES" sz="4000" dirty="0"/>
              <a:t> </a:t>
            </a:r>
            <a:r>
              <a:rPr lang="es-ES" sz="4000" dirty="0" err="1"/>
              <a:t>work</a:t>
            </a:r>
            <a:r>
              <a:rPr lang="es-ES" sz="4000" dirty="0"/>
              <a:t> of:</a:t>
            </a:r>
            <a:endParaRPr lang="es-MX" sz="40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71538" y="2214554"/>
            <a:ext cx="7072362" cy="414340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Approaching churches and leaders, winning their confidence, and promoting missions events,</a:t>
            </a:r>
            <a:endParaRPr lang="es-MX" dirty="0"/>
          </a:p>
          <a:p>
            <a:pPr lvl="0"/>
            <a:r>
              <a:rPr lang="en-US" dirty="0"/>
              <a:t>sharing the missions vision in events, and</a:t>
            </a:r>
            <a:endParaRPr lang="es-MX" dirty="0"/>
          </a:p>
          <a:p>
            <a:pPr lvl="0"/>
            <a:r>
              <a:rPr lang="en-US" dirty="0"/>
              <a:t>facilitating changes and projects so that churches will participate effectively in the Great Commission.</a:t>
            </a:r>
            <a:endParaRPr lang="es-MX" dirty="0"/>
          </a:p>
          <a:p>
            <a:pPr lvl="0"/>
            <a:endParaRPr lang="es-MX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Sharing</a:t>
            </a:r>
            <a:r>
              <a:rPr lang="es-ES" sz="4000" dirty="0"/>
              <a:t> </a:t>
            </a:r>
            <a:r>
              <a:rPr lang="es-ES" sz="4000" dirty="0" err="1"/>
              <a:t>the</a:t>
            </a:r>
            <a:r>
              <a:rPr lang="es-ES" sz="4000" dirty="0"/>
              <a:t> </a:t>
            </a:r>
            <a:r>
              <a:rPr lang="es-ES" sz="4000" dirty="0" err="1"/>
              <a:t>Missions</a:t>
            </a:r>
            <a:r>
              <a:rPr lang="es-ES" sz="4000" dirty="0"/>
              <a:t> </a:t>
            </a:r>
            <a:r>
              <a:rPr lang="es-ES" sz="4000" dirty="0" err="1"/>
              <a:t>Vision</a:t>
            </a:r>
            <a:endParaRPr lang="es-MX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6 Marcador de contenido" descr="129-Aburrida.t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4136646" cy="4963976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077997" y="2292350"/>
            <a:ext cx="4714875" cy="25400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4800" dirty="0" err="1"/>
              <a:t>Were</a:t>
            </a:r>
            <a:r>
              <a:rPr lang="es-MX" sz="4800" dirty="0"/>
              <a:t> </a:t>
            </a:r>
            <a:r>
              <a:rPr lang="es-MX" sz="4800" dirty="0" err="1"/>
              <a:t>they</a:t>
            </a:r>
            <a:r>
              <a:rPr lang="es-MX" sz="4800" dirty="0"/>
              <a:t>  </a:t>
            </a:r>
            <a:r>
              <a:rPr lang="es-MX" sz="4800" dirty="0" err="1"/>
              <a:t>excited</a:t>
            </a:r>
            <a:r>
              <a:rPr lang="es-MX" sz="4800" dirty="0"/>
              <a:t>,</a:t>
            </a:r>
          </a:p>
          <a:p>
            <a:pPr algn="ctr">
              <a:buNone/>
            </a:pPr>
            <a:r>
              <a:rPr lang="es-MX" sz="4800" dirty="0"/>
              <a:t> </a:t>
            </a:r>
            <a:r>
              <a:rPr lang="es-MX" sz="4800" dirty="0" err="1"/>
              <a:t>or</a:t>
            </a:r>
            <a:r>
              <a:rPr lang="es-MX" sz="4800" dirty="0"/>
              <a:t> </a:t>
            </a:r>
            <a:r>
              <a:rPr lang="es-MX" sz="4800" dirty="0" err="1"/>
              <a:t>bored</a:t>
            </a:r>
            <a:r>
              <a:rPr lang="es-MX" sz="4800" dirty="0"/>
              <a:t>?</a:t>
            </a:r>
            <a:endParaRPr lang="es-MX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572132" y="5643578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aseline="-25000" dirty="0"/>
              <a:t>©Depositphotos.com/Martin Mark </a:t>
            </a:r>
            <a:r>
              <a:rPr lang="es-ES" sz="1600" baseline="-25000" dirty="0" err="1"/>
              <a:t>Soerensen</a:t>
            </a:r>
            <a:endParaRPr lang="es-MX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2987824" y="1071546"/>
            <a:ext cx="3071834" cy="1500198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  <a:buNone/>
            </a:pPr>
            <a:r>
              <a:rPr lang="es-MX" sz="4800" b="1" dirty="0"/>
              <a:t>   </a:t>
            </a:r>
            <a:r>
              <a:rPr lang="es-MX" sz="4800" b="1" dirty="0" err="1"/>
              <a:t>Change</a:t>
            </a:r>
            <a:r>
              <a:rPr lang="es-MX" sz="4800" b="1" dirty="0"/>
              <a:t> of </a:t>
            </a:r>
            <a:r>
              <a:rPr lang="es-MX" sz="4800" b="1" dirty="0" err="1"/>
              <a:t>Worldview</a:t>
            </a:r>
            <a:endParaRPr lang="es-MX" sz="4800" b="1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2699792" y="4653136"/>
            <a:ext cx="3500462" cy="1571636"/>
          </a:xfrm>
        </p:spPr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  <a:buNone/>
            </a:pPr>
            <a:r>
              <a:rPr lang="es-MX" sz="4800" b="1" dirty="0"/>
              <a:t>   </a:t>
            </a:r>
            <a:r>
              <a:rPr lang="es-MX" sz="4800" b="1" dirty="0" err="1"/>
              <a:t>Change</a:t>
            </a:r>
            <a:r>
              <a:rPr lang="es-MX" sz="4800" b="1" dirty="0"/>
              <a:t> of  </a:t>
            </a:r>
            <a:r>
              <a:rPr lang="es-MX" sz="4800" b="1" dirty="0" err="1"/>
              <a:t>Behavior</a:t>
            </a:r>
            <a:r>
              <a:rPr lang="es-MX" sz="4800" b="1" dirty="0"/>
              <a:t> 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4000496" y="2857496"/>
            <a:ext cx="1357322" cy="15001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143404" cy="43577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err="1"/>
              <a:t>Sound</a:t>
            </a:r>
            <a:endParaRPr lang="es-MX" sz="32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err="1"/>
              <a:t>Variety</a:t>
            </a:r>
            <a:endParaRPr lang="es-MX" sz="32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err="1"/>
              <a:t>Repetition</a:t>
            </a:r>
            <a:r>
              <a:rPr lang="es-MX" sz="3200" dirty="0"/>
              <a:t> and </a:t>
            </a:r>
            <a:r>
              <a:rPr lang="es-MX" sz="3200" dirty="0" err="1"/>
              <a:t>anticipation</a:t>
            </a:r>
            <a:endParaRPr lang="es-MX" sz="32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err="1"/>
              <a:t>Stay</a:t>
            </a:r>
            <a:r>
              <a:rPr lang="es-MX" sz="3200" dirty="0"/>
              <a:t> </a:t>
            </a:r>
            <a:r>
              <a:rPr lang="es-MX" sz="3200" dirty="0" err="1"/>
              <a:t>on</a:t>
            </a:r>
            <a:r>
              <a:rPr lang="es-MX" sz="3200" dirty="0"/>
              <a:t>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topic</a:t>
            </a:r>
            <a:r>
              <a:rPr lang="es-MX" sz="3200" dirty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/>
              <a:t>Be </a:t>
            </a:r>
            <a:r>
              <a:rPr lang="es-MX" sz="3200" dirty="0" err="1"/>
              <a:t>yourself</a:t>
            </a:r>
            <a:r>
              <a:rPr lang="es-MX" sz="3200" dirty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err="1"/>
              <a:t>Don’t</a:t>
            </a:r>
            <a:r>
              <a:rPr lang="es-MX" sz="3200" dirty="0"/>
              <a:t> bore </a:t>
            </a:r>
            <a:r>
              <a:rPr lang="es-MX" sz="3200" dirty="0" err="1"/>
              <a:t>them</a:t>
            </a:r>
            <a:r>
              <a:rPr lang="es-MX" sz="3200" dirty="0"/>
              <a:t> </a:t>
            </a:r>
            <a:r>
              <a:rPr lang="es-MX" sz="3200" dirty="0" err="1"/>
              <a:t>with</a:t>
            </a:r>
            <a:r>
              <a:rPr lang="es-MX" sz="3200" dirty="0"/>
              <a:t> </a:t>
            </a:r>
            <a:r>
              <a:rPr lang="es-MX" sz="3200" dirty="0" err="1"/>
              <a:t>too</a:t>
            </a:r>
            <a:r>
              <a:rPr lang="es-MX" sz="3200" dirty="0"/>
              <a:t> </a:t>
            </a:r>
            <a:r>
              <a:rPr lang="es-MX" sz="3200" dirty="0" err="1"/>
              <a:t>many</a:t>
            </a:r>
            <a:r>
              <a:rPr lang="es-MX" sz="3200" dirty="0"/>
              <a:t> </a:t>
            </a:r>
            <a:r>
              <a:rPr lang="es-MX" sz="3200" dirty="0" err="1"/>
              <a:t>statistics</a:t>
            </a:r>
            <a:r>
              <a:rPr lang="es-MX" sz="3200" dirty="0"/>
              <a:t>.</a:t>
            </a:r>
          </a:p>
          <a:p>
            <a:pPr>
              <a:spcBef>
                <a:spcPts val="0"/>
              </a:spcBef>
              <a:buNone/>
            </a:pPr>
            <a:endParaRPr lang="es-MX" sz="3200" dirty="0"/>
          </a:p>
          <a:p>
            <a:pPr>
              <a:spcBef>
                <a:spcPts val="0"/>
              </a:spcBef>
              <a:buNone/>
            </a:pPr>
            <a:endParaRPr lang="es-MX" sz="3200" dirty="0"/>
          </a:p>
        </p:txBody>
      </p:sp>
      <p:pic>
        <p:nvPicPr>
          <p:cNvPr id="8" name="7 Marcador de contenido" descr="129-Estadísticas.t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500174"/>
            <a:ext cx="4036759" cy="3857652"/>
          </a:xfrm>
        </p:spPr>
      </p:pic>
      <p:sp>
        <p:nvSpPr>
          <p:cNvPr id="9" name="8 CuadroTexto"/>
          <p:cNvSpPr txBox="1"/>
          <p:nvPr/>
        </p:nvSpPr>
        <p:spPr>
          <a:xfrm>
            <a:off x="4929190" y="5357826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aseline="-25000" dirty="0"/>
              <a:t> ©Depositphotos.com/</a:t>
            </a:r>
            <a:r>
              <a:rPr lang="es-ES" sz="1600" baseline="-25000" dirty="0" err="1"/>
              <a:t>Jorg</a:t>
            </a:r>
            <a:r>
              <a:rPr lang="es-ES" sz="1600" baseline="-25000" dirty="0"/>
              <a:t> Rose-</a:t>
            </a:r>
            <a:r>
              <a:rPr lang="es-ES" sz="1600" baseline="-25000" dirty="0" err="1"/>
              <a:t>Oberreich</a:t>
            </a:r>
            <a:endParaRPr lang="es-MX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 descr="130-Cinco Entradas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000240"/>
            <a:ext cx="3964539" cy="2932409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err="1"/>
              <a:t>Examples</a:t>
            </a:r>
            <a:endParaRPr lang="es-MX" sz="32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err="1"/>
              <a:t>Questions</a:t>
            </a:r>
            <a:endParaRPr lang="es-MX" sz="32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/>
              <a:t>Use </a:t>
            </a:r>
            <a:r>
              <a:rPr lang="es-MX" sz="3200" dirty="0" err="1"/>
              <a:t>all</a:t>
            </a:r>
            <a:r>
              <a:rPr lang="es-MX" sz="3200" dirty="0"/>
              <a:t> 5 </a:t>
            </a:r>
            <a:r>
              <a:rPr lang="es-MX" sz="3200" dirty="0" err="1"/>
              <a:t>senses</a:t>
            </a:r>
            <a:r>
              <a:rPr lang="es-MX" sz="3200" dirty="0"/>
              <a:t>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err="1"/>
              <a:t>Preparation</a:t>
            </a:r>
            <a:endParaRPr lang="es-MX" sz="32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 err="1"/>
              <a:t>Integrate</a:t>
            </a:r>
            <a:r>
              <a:rPr lang="es-MX" sz="3200" dirty="0"/>
              <a:t>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teaching</a:t>
            </a:r>
            <a:r>
              <a:rPr lang="es-MX" sz="3200" dirty="0"/>
              <a:t> </a:t>
            </a:r>
            <a:r>
              <a:rPr lang="es-MX" sz="3200" dirty="0" err="1"/>
              <a:t>with</a:t>
            </a:r>
            <a:r>
              <a:rPr lang="es-MX" sz="3200" dirty="0"/>
              <a:t> </a:t>
            </a:r>
            <a:r>
              <a:rPr lang="es-MX" sz="3200" dirty="0" err="1"/>
              <a:t>what</a:t>
            </a:r>
            <a:r>
              <a:rPr lang="es-MX" sz="3200" dirty="0"/>
              <a:t>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students</a:t>
            </a:r>
            <a:r>
              <a:rPr lang="es-MX" sz="3200" dirty="0"/>
              <a:t> </a:t>
            </a:r>
            <a:r>
              <a:rPr lang="es-MX" sz="3200" dirty="0" err="1"/>
              <a:t>already</a:t>
            </a:r>
            <a:r>
              <a:rPr lang="es-MX" sz="3200" dirty="0"/>
              <a:t> </a:t>
            </a:r>
            <a:r>
              <a:rPr lang="es-MX" sz="3200" dirty="0" err="1"/>
              <a:t>know</a:t>
            </a:r>
            <a:r>
              <a:rPr lang="es-MX" sz="3200" dirty="0"/>
              <a:t> and do.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s-MX" sz="3200" dirty="0"/>
              <a:t>Symbols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0100" y="5286388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aseline="-25000" dirty="0"/>
              <a:t>©Depositphotos.com/</a:t>
            </a:r>
            <a:r>
              <a:rPr lang="es-ES" sz="1600" baseline="-25000" dirty="0" err="1"/>
              <a:t>AvelKrieg</a:t>
            </a:r>
            <a:endParaRPr lang="es-MX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Motto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Missions</a:t>
            </a:r>
            <a:r>
              <a:rPr lang="es-MX" dirty="0"/>
              <a:t> </a:t>
            </a:r>
            <a:r>
              <a:rPr lang="es-MX" dirty="0" err="1"/>
              <a:t>Mobilizer</a:t>
            </a:r>
            <a:r>
              <a:rPr lang="es-MX" dirty="0"/>
              <a:t>: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2920" y="2060848"/>
            <a:ext cx="86868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s-ES" sz="4400" dirty="0"/>
              <a:t>“M</a:t>
            </a:r>
            <a:r>
              <a:rPr lang="en-US" sz="4400" dirty="0" err="1"/>
              <a:t>issions</a:t>
            </a:r>
            <a:r>
              <a:rPr lang="en-US" sz="4400" dirty="0"/>
              <a:t> teaching without a plan</a:t>
            </a:r>
            <a:endParaRPr lang="es-MX" sz="4400" dirty="0"/>
          </a:p>
          <a:p>
            <a:pPr>
              <a:spcBef>
                <a:spcPts val="0"/>
              </a:spcBef>
              <a:buNone/>
            </a:pPr>
            <a:r>
              <a:rPr lang="en-US" sz="4400" dirty="0"/>
              <a:t>		Will end up in the trash can;</a:t>
            </a:r>
            <a:endParaRPr lang="es-MX" sz="4400" dirty="0"/>
          </a:p>
          <a:p>
            <a:pPr>
              <a:spcBef>
                <a:spcPts val="0"/>
              </a:spcBef>
              <a:buNone/>
            </a:pPr>
            <a:r>
              <a:rPr lang="en-US" sz="4400" dirty="0"/>
              <a:t>A project without the vision</a:t>
            </a:r>
            <a:endParaRPr lang="es-MX" sz="4400" dirty="0"/>
          </a:p>
          <a:p>
            <a:pPr>
              <a:spcBef>
                <a:spcPts val="0"/>
              </a:spcBef>
              <a:buNone/>
            </a:pPr>
            <a:r>
              <a:rPr lang="en-US" sz="4400" dirty="0"/>
              <a:t>		Will shortly lack provision!”</a:t>
            </a:r>
            <a:endParaRPr lang="es-MX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Marcador de contenido" descr="39-Misionero 2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142984"/>
            <a:ext cx="2577721" cy="524282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Llamada rectangular"/>
          <p:cNvSpPr/>
          <p:nvPr/>
        </p:nvSpPr>
        <p:spPr>
          <a:xfrm>
            <a:off x="4786314" y="1214422"/>
            <a:ext cx="3429024" cy="1928826"/>
          </a:xfrm>
          <a:prstGeom prst="wedgeRectCallout">
            <a:avLst>
              <a:gd name="adj1" fmla="val -103364"/>
              <a:gd name="adj2" fmla="val -165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only escape now is by going to the mission field yourself!  Together we can do it!</a:t>
            </a:r>
            <a:endParaRPr lang="es-MX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5786" y="6143644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aseline="-25000" dirty="0"/>
              <a:t>©Depositphotos.com/</a:t>
            </a:r>
            <a:r>
              <a:rPr lang="es-ES" sz="1600" baseline="-25000" dirty="0" err="1"/>
              <a:t>Milan</a:t>
            </a:r>
            <a:r>
              <a:rPr lang="es-ES" sz="1600" baseline="-25000" dirty="0"/>
              <a:t> </a:t>
            </a:r>
            <a:r>
              <a:rPr lang="es-ES" sz="1600" baseline="-25000" dirty="0" err="1"/>
              <a:t>Vasicek</a:t>
            </a:r>
            <a:endParaRPr lang="es-MX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143000"/>
          </a:xfrm>
        </p:spPr>
        <p:txBody>
          <a:bodyPr>
            <a:noAutofit/>
          </a:bodyPr>
          <a:lstStyle/>
          <a:p>
            <a:r>
              <a:rPr lang="es-MX" sz="3600" dirty="0" err="1"/>
              <a:t>Only</a:t>
            </a:r>
            <a:r>
              <a:rPr lang="es-MX" sz="3600" dirty="0"/>
              <a:t> </a:t>
            </a:r>
            <a:r>
              <a:rPr lang="es-MX" sz="3600" dirty="0" err="1"/>
              <a:t>about</a:t>
            </a:r>
            <a:r>
              <a:rPr lang="es-MX" sz="3600" dirty="0"/>
              <a:t> 10% of </a:t>
            </a:r>
            <a:r>
              <a:rPr lang="es-MX" sz="3600" dirty="0" err="1"/>
              <a:t>the</a:t>
            </a:r>
            <a:r>
              <a:rPr lang="es-MX" sz="3600" dirty="0"/>
              <a:t> Christian </a:t>
            </a:r>
            <a:r>
              <a:rPr lang="es-MX" sz="3600" dirty="0" err="1"/>
              <a:t>churches</a:t>
            </a:r>
            <a:r>
              <a:rPr lang="es-MX" sz="3600" dirty="0"/>
              <a:t> are </a:t>
            </a:r>
            <a:r>
              <a:rPr lang="es-MX" sz="3600" dirty="0" err="1"/>
              <a:t>actively</a:t>
            </a:r>
            <a:r>
              <a:rPr lang="es-MX" sz="3600" dirty="0"/>
              <a:t> </a:t>
            </a:r>
            <a:r>
              <a:rPr lang="es-MX" sz="3600" dirty="0" err="1"/>
              <a:t>involved</a:t>
            </a:r>
            <a:r>
              <a:rPr lang="es-MX" sz="3600" dirty="0"/>
              <a:t> in </a:t>
            </a:r>
            <a:r>
              <a:rPr lang="es-MX" sz="3600" dirty="0" err="1"/>
              <a:t>cross</a:t>
            </a:r>
            <a:r>
              <a:rPr lang="es-MX" sz="3600" dirty="0"/>
              <a:t>-cultural </a:t>
            </a:r>
            <a:r>
              <a:rPr lang="es-MX" sz="3600" dirty="0" err="1"/>
              <a:t>missions</a:t>
            </a:r>
            <a:r>
              <a:rPr lang="es-MX" sz="3600" dirty="0"/>
              <a:t>! </a:t>
            </a:r>
          </a:p>
        </p:txBody>
      </p:sp>
      <p:pic>
        <p:nvPicPr>
          <p:cNvPr id="7" name="6 Marcador de contenido" descr="Pw Pt Mov 1 en 10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2071702" cy="4152653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357686" y="2214554"/>
            <a:ext cx="403860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	</a:t>
            </a:r>
            <a:r>
              <a:rPr lang="es-MX" sz="4400" i="1" dirty="0" err="1"/>
              <a:t>We</a:t>
            </a:r>
            <a:r>
              <a:rPr lang="es-MX" sz="4400" i="1" dirty="0"/>
              <a:t> </a:t>
            </a:r>
            <a:r>
              <a:rPr lang="es-MX" sz="4400" i="1" dirty="0" err="1"/>
              <a:t>cannot</a:t>
            </a:r>
            <a:r>
              <a:rPr lang="es-MX" sz="4400" i="1" dirty="0"/>
              <a:t> </a:t>
            </a:r>
            <a:r>
              <a:rPr lang="es-MX" sz="4400" i="1" dirty="0" err="1"/>
              <a:t>resign</a:t>
            </a:r>
            <a:r>
              <a:rPr lang="es-MX" sz="4400" i="1" dirty="0"/>
              <a:t> </a:t>
            </a:r>
            <a:r>
              <a:rPr lang="es-MX" sz="4400" i="1" dirty="0" err="1"/>
              <a:t>ourselves</a:t>
            </a:r>
            <a:r>
              <a:rPr lang="es-MX" sz="4400" i="1" dirty="0"/>
              <a:t> </a:t>
            </a:r>
            <a:r>
              <a:rPr lang="es-MX" sz="4400" i="1" dirty="0" err="1"/>
              <a:t>to</a:t>
            </a:r>
            <a:r>
              <a:rPr lang="es-MX" sz="4400" i="1" dirty="0"/>
              <a:t> </a:t>
            </a:r>
            <a:r>
              <a:rPr lang="es-MX" sz="4400" i="1" dirty="0" err="1"/>
              <a:t>this</a:t>
            </a:r>
            <a:r>
              <a:rPr lang="es-MX" sz="4400" i="1" dirty="0"/>
              <a:t> </a:t>
            </a:r>
            <a:r>
              <a:rPr lang="es-MX" sz="4400" i="1" dirty="0" err="1"/>
              <a:t>situation</a:t>
            </a:r>
            <a:r>
              <a:rPr lang="es-MX" sz="4400" i="1" dirty="0"/>
              <a:t>!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83968" y="5685368"/>
            <a:ext cx="2584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baseline="-25000" dirty="0"/>
              <a:t>©</a:t>
            </a:r>
            <a:r>
              <a:rPr lang="es-ES" baseline="-25000" dirty="0"/>
              <a:t>Depositphotos.com/</a:t>
            </a:r>
            <a:r>
              <a:rPr lang="es-ES" baseline="-25000" dirty="0" err="1"/>
              <a:t>Viktoria</a:t>
            </a:r>
            <a:r>
              <a:rPr lang="es-ES" baseline="-25000" dirty="0"/>
              <a:t> </a:t>
            </a:r>
            <a:r>
              <a:rPr lang="es-ES" baseline="-25000" dirty="0" err="1"/>
              <a:t>Protsak</a:t>
            </a:r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Stages</a:t>
            </a:r>
            <a:r>
              <a:rPr lang="es-MX" dirty="0"/>
              <a:t> of </a:t>
            </a:r>
            <a:r>
              <a:rPr lang="es-MX" dirty="0" err="1"/>
              <a:t>Missions</a:t>
            </a:r>
            <a:r>
              <a:rPr lang="es-MX" dirty="0"/>
              <a:t> </a:t>
            </a:r>
            <a:r>
              <a:rPr lang="es-MX" dirty="0" err="1"/>
              <a:t>Mobilization</a:t>
            </a:r>
            <a:endParaRPr lang="es-MX" dirty="0"/>
          </a:p>
        </p:txBody>
      </p:sp>
      <p:pic>
        <p:nvPicPr>
          <p:cNvPr id="7" name="6 Imagen" descr="C:\Users\James\Documents\Your Church 2014 Support\English Images 2014\125-3 Stages.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0005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929058" y="1928802"/>
            <a:ext cx="32321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Approach</a:t>
            </a:r>
            <a:r>
              <a:rPr kumimoji="0" 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leaders</a:t>
            </a:r>
            <a:r>
              <a:rPr kumimoji="0" 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kumimoji="0" 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promote</a:t>
            </a:r>
            <a:r>
              <a:rPr kumimoji="0" 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events</a:t>
            </a:r>
            <a:r>
              <a:rPr kumimoji="0" 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071934" y="4929198"/>
            <a:ext cx="18383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Share </a:t>
            </a:r>
            <a:r>
              <a:rPr kumimoji="0" lang="es-E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missions</a:t>
            </a: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visión.</a:t>
            </a:r>
            <a:endParaRPr kumimoji="0" lang="es-MX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071538" y="3429000"/>
            <a:ext cx="25717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Facilitate changes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projects.</a:t>
            </a:r>
            <a:endParaRPr kumimoji="0" lang="es-MX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The</a:t>
            </a:r>
            <a:r>
              <a:rPr lang="es-ES" dirty="0"/>
              <a:t> Great </a:t>
            </a:r>
            <a:r>
              <a:rPr lang="es-ES" dirty="0" err="1"/>
              <a:t>Variety</a:t>
            </a:r>
            <a:r>
              <a:rPr lang="es-ES" dirty="0"/>
              <a:t> of </a:t>
            </a:r>
            <a:r>
              <a:rPr lang="es-ES" dirty="0" err="1"/>
              <a:t>Missions</a:t>
            </a:r>
            <a:r>
              <a:rPr lang="es-ES" dirty="0"/>
              <a:t> </a:t>
            </a:r>
            <a:r>
              <a:rPr lang="es-ES" dirty="0" err="1"/>
              <a:t>Events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s-MX" dirty="0" err="1"/>
              <a:t>Begin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own</a:t>
            </a:r>
            <a:r>
              <a:rPr lang="es-MX" dirty="0"/>
              <a:t> </a:t>
            </a:r>
            <a:r>
              <a:rPr lang="es-MX" dirty="0" err="1"/>
              <a:t>church</a:t>
            </a:r>
            <a:r>
              <a:rPr lang="es-MX" dirty="0"/>
              <a:t>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dirty="0"/>
              <a:t>When you have a missions event in your church, invite people from other churches. </a:t>
            </a:r>
            <a:endParaRPr lang="es-MX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Offer a missions event to pastoral alliances.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Contact the Director of Missions and Evangelism of your own denomination.</a:t>
            </a:r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You can offer </a:t>
            </a:r>
            <a:r>
              <a:rPr lang="en-US" i="1" dirty="0"/>
              <a:t>Your Church</a:t>
            </a:r>
            <a:r>
              <a:rPr lang="en-US" dirty="0"/>
              <a:t> in your denomination’s Bible institute.</a:t>
            </a:r>
            <a:endParaRPr lang="es-MX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You can offer </a:t>
            </a:r>
            <a:r>
              <a:rPr lang="en-US" i="1" dirty="0"/>
              <a:t>Your Church</a:t>
            </a:r>
            <a:r>
              <a:rPr lang="en-US" dirty="0"/>
              <a:t> in other Bible institutes and seminaries. 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Investigate the missions events calendar for Mexico on the internet and invite someone.</a:t>
            </a:r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Join COMIMEX.</a:t>
            </a:r>
            <a:endParaRPr lang="es-MX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Maintain a data base of contacts and follow up on the growth of their missions vision.</a:t>
            </a:r>
          </a:p>
          <a:p>
            <a:pPr lvl="0"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Sell </a:t>
            </a:r>
            <a:r>
              <a:rPr lang="en-US" i="1" dirty="0"/>
              <a:t>Your Church</a:t>
            </a:r>
            <a:r>
              <a:rPr lang="en-US" dirty="0"/>
              <a:t> and missions materials wherever you go. 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moment</a:t>
            </a:r>
            <a:r>
              <a:rPr lang="es-MX" sz="3600" dirty="0"/>
              <a:t> </a:t>
            </a:r>
            <a:r>
              <a:rPr lang="es-MX" sz="3600" dirty="0" err="1"/>
              <a:t>will</a:t>
            </a:r>
            <a:r>
              <a:rPr lang="es-MX" sz="3600" dirty="0"/>
              <a:t> </a:t>
            </a:r>
            <a:r>
              <a:rPr lang="es-MX" sz="3600" dirty="0" err="1"/>
              <a:t>finally</a:t>
            </a:r>
            <a:r>
              <a:rPr lang="es-MX" sz="3600" dirty="0"/>
              <a:t> come </a:t>
            </a:r>
            <a:r>
              <a:rPr lang="es-MX" sz="3600" dirty="0" err="1"/>
              <a:t>when</a:t>
            </a:r>
            <a:r>
              <a:rPr lang="es-MX" sz="3600" dirty="0"/>
              <a:t> </a:t>
            </a:r>
            <a:r>
              <a:rPr lang="es-MX" sz="3600" dirty="0" err="1"/>
              <a:t>they</a:t>
            </a:r>
            <a:r>
              <a:rPr lang="es-MX" sz="3600" dirty="0"/>
              <a:t> </a:t>
            </a:r>
            <a:r>
              <a:rPr lang="es-MX" sz="3600" dirty="0" err="1"/>
              <a:t>ask</a:t>
            </a:r>
            <a:r>
              <a:rPr lang="es-MX" sz="3600" dirty="0"/>
              <a:t> </a:t>
            </a:r>
            <a:r>
              <a:rPr lang="es-MX" sz="3600" dirty="0" err="1"/>
              <a:t>you</a:t>
            </a:r>
            <a:r>
              <a:rPr lang="es-MX" sz="3600" dirty="0"/>
              <a:t>, “</a:t>
            </a:r>
            <a:r>
              <a:rPr lang="es-MX" sz="3600" dirty="0" err="1"/>
              <a:t>How</a:t>
            </a:r>
            <a:r>
              <a:rPr lang="es-MX" sz="3600" dirty="0"/>
              <a:t> do </a:t>
            </a:r>
            <a:r>
              <a:rPr lang="es-MX" sz="3600" dirty="0" err="1"/>
              <a:t>we</a:t>
            </a:r>
            <a:r>
              <a:rPr lang="es-MX" sz="3600" dirty="0"/>
              <a:t> </a:t>
            </a:r>
            <a:r>
              <a:rPr lang="es-MX" sz="3600" dirty="0" err="1"/>
              <a:t>take</a:t>
            </a:r>
            <a:r>
              <a:rPr lang="es-MX" sz="3600" dirty="0"/>
              <a:t> </a:t>
            </a:r>
            <a:r>
              <a:rPr lang="es-MX" sz="3600" dirty="0" err="1"/>
              <a:t>the</a:t>
            </a:r>
            <a:r>
              <a:rPr lang="es-MX" sz="3600" dirty="0"/>
              <a:t> </a:t>
            </a:r>
            <a:r>
              <a:rPr lang="es-MX" sz="3600" dirty="0" err="1"/>
              <a:t>first</a:t>
            </a:r>
            <a:r>
              <a:rPr lang="es-MX" sz="3600" dirty="0"/>
              <a:t> </a:t>
            </a:r>
            <a:r>
              <a:rPr lang="es-MX" sz="3600" dirty="0" err="1"/>
              <a:t>step</a:t>
            </a:r>
            <a:r>
              <a:rPr lang="es-MX" sz="3600" dirty="0"/>
              <a:t>?</a:t>
            </a:r>
            <a:r>
              <a:rPr lang="es-MX" sz="3600" dirty="0">
                <a:latin typeface="Arial" pitchFamily="34" charset="0"/>
                <a:cs typeface="Arial" pitchFamily="34" charset="0"/>
              </a:rPr>
              <a:t>”</a:t>
            </a:r>
            <a:br>
              <a:rPr lang="es-MX" sz="4000" dirty="0">
                <a:latin typeface="Arial" pitchFamily="34" charset="0"/>
                <a:cs typeface="Arial" pitchFamily="34" charset="0"/>
              </a:rPr>
            </a:br>
            <a:endParaRPr lang="es-MX" sz="3600" dirty="0"/>
          </a:p>
        </p:txBody>
      </p:sp>
      <p:pic>
        <p:nvPicPr>
          <p:cNvPr id="1026" name="Picture 2" descr="C:\Users\DELL\Documents\Your Church Support\English Images 2014\126-Primer Paso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060848"/>
            <a:ext cx="466718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5364088" y="2671479"/>
            <a:ext cx="3456384" cy="2418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err="1"/>
              <a:t>That</a:t>
            </a:r>
            <a:r>
              <a:rPr lang="es-MX" sz="3200" dirty="0"/>
              <a:t> </a:t>
            </a:r>
            <a:r>
              <a:rPr lang="es-MX" sz="3200" dirty="0" err="1"/>
              <a:t>is</a:t>
            </a:r>
            <a:r>
              <a:rPr lang="es-MX" sz="3200" dirty="0"/>
              <a:t> </a:t>
            </a:r>
            <a:r>
              <a:rPr lang="es-MX" sz="3200" dirty="0" err="1"/>
              <a:t>the</a:t>
            </a:r>
            <a:r>
              <a:rPr lang="es-MX" sz="3200" dirty="0"/>
              <a:t> </a:t>
            </a:r>
            <a:r>
              <a:rPr lang="es-MX" sz="3200" dirty="0" err="1"/>
              <a:t>perfect</a:t>
            </a:r>
            <a:r>
              <a:rPr lang="es-MX" sz="3200" dirty="0"/>
              <a:t> </a:t>
            </a:r>
            <a:r>
              <a:rPr lang="es-MX" sz="3200" dirty="0" err="1"/>
              <a:t>opportunity</a:t>
            </a:r>
            <a:r>
              <a:rPr lang="es-MX" sz="3200" dirty="0"/>
              <a:t> </a:t>
            </a:r>
            <a:r>
              <a:rPr lang="es-MX" sz="3200" dirty="0" err="1"/>
              <a:t>to</a:t>
            </a:r>
            <a:r>
              <a:rPr lang="es-MX" sz="3200" dirty="0"/>
              <a:t> </a:t>
            </a:r>
            <a:r>
              <a:rPr lang="es-MX" sz="3200" dirty="0" err="1"/>
              <a:t>offer</a:t>
            </a:r>
            <a:r>
              <a:rPr lang="es-MX" sz="3200" dirty="0"/>
              <a:t> </a:t>
            </a:r>
            <a:r>
              <a:rPr lang="es-MX" sz="3200" i="1" dirty="0" err="1"/>
              <a:t>Your</a:t>
            </a:r>
            <a:r>
              <a:rPr lang="es-MX" sz="3200" i="1" dirty="0"/>
              <a:t> </a:t>
            </a:r>
            <a:r>
              <a:rPr lang="es-MX" sz="3200" i="1" dirty="0" err="1"/>
              <a:t>Church</a:t>
            </a:r>
            <a:r>
              <a:rPr lang="es-MX" sz="3200" dirty="0"/>
              <a:t>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95818" y="577431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aseline="-25000" dirty="0"/>
              <a:t>©Depositphotos.com/</a:t>
            </a:r>
            <a:r>
              <a:rPr lang="es-ES" baseline="-25000" dirty="0" err="1"/>
              <a:t>Lorelyn</a:t>
            </a:r>
            <a:r>
              <a:rPr lang="es-ES" baseline="-25000" dirty="0"/>
              <a:t> Medina</a:t>
            </a: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1331640" y="2420888"/>
            <a:ext cx="9878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i="1" dirty="0" err="1">
                <a:solidFill>
                  <a:schemeClr val="bg1"/>
                </a:solidFill>
              </a:rPr>
              <a:t>Your</a:t>
            </a:r>
            <a:endParaRPr lang="es-MX" b="1" i="1" dirty="0">
              <a:solidFill>
                <a:schemeClr val="bg1"/>
              </a:solidFill>
            </a:endParaRPr>
          </a:p>
          <a:p>
            <a:r>
              <a:rPr lang="es-MX" b="1" i="1" dirty="0" err="1">
                <a:solidFill>
                  <a:schemeClr val="bg1"/>
                </a:solidFill>
              </a:rPr>
              <a:t>Church</a:t>
            </a:r>
            <a:endParaRPr lang="es-MX" b="1" i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152141" y="2420888"/>
            <a:ext cx="9878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i="1" dirty="0" err="1">
                <a:solidFill>
                  <a:schemeClr val="bg1"/>
                </a:solidFill>
              </a:rPr>
              <a:t>Your</a:t>
            </a:r>
            <a:endParaRPr lang="es-MX" b="1" i="1" dirty="0">
              <a:solidFill>
                <a:schemeClr val="bg1"/>
              </a:solidFill>
            </a:endParaRPr>
          </a:p>
          <a:p>
            <a:r>
              <a:rPr lang="es-MX" b="1" i="1" dirty="0" err="1">
                <a:solidFill>
                  <a:schemeClr val="bg1"/>
                </a:solidFill>
              </a:rPr>
              <a:t>Church</a:t>
            </a:r>
            <a:endParaRPr lang="es-MX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0922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err="1"/>
              <a:t>Approaching</a:t>
            </a:r>
            <a:r>
              <a:rPr lang="es-ES" dirty="0"/>
              <a:t> </a:t>
            </a:r>
            <a:r>
              <a:rPr lang="es-ES" dirty="0" err="1"/>
              <a:t>Pastors</a:t>
            </a:r>
            <a:r>
              <a:rPr lang="es-ES" dirty="0"/>
              <a:t> and </a:t>
            </a:r>
            <a:r>
              <a:rPr lang="es-ES" dirty="0" err="1"/>
              <a:t>Leaders</a:t>
            </a:r>
            <a:r>
              <a:rPr lang="es-ES" dirty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170292" y="1196752"/>
            <a:ext cx="4769860" cy="63976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800" b="0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es-MX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0" dirty="0" err="1">
                <a:latin typeface="Arial" pitchFamily="34" charset="0"/>
                <a:cs typeface="Arial" pitchFamily="34" charset="0"/>
              </a:rPr>
              <a:t>contact</a:t>
            </a:r>
            <a:r>
              <a:rPr lang="es-MX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es-MX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0" dirty="0" err="1">
                <a:latin typeface="Arial" pitchFamily="34" charset="0"/>
                <a:cs typeface="Arial" pitchFamily="34" charset="0"/>
              </a:rPr>
              <a:t>them</a:t>
            </a:r>
            <a:r>
              <a:rPr lang="es-MX" sz="2800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3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321"/>
            <a:ext cx="3458095" cy="3458095"/>
          </a:xfrm>
        </p:spPr>
      </p:pic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1115616" y="1719409"/>
            <a:ext cx="6912768" cy="63976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800" b="0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es-MX" sz="2800" b="0" dirty="0">
                <a:latin typeface="Arial" pitchFamily="34" charset="0"/>
                <a:cs typeface="Arial" pitchFamily="34" charset="0"/>
              </a:rPr>
              <a:t> a </a:t>
            </a:r>
            <a:r>
              <a:rPr lang="es-MX" sz="2800" b="0" dirty="0" err="1">
                <a:latin typeface="Arial" pitchFamily="34" charset="0"/>
                <a:cs typeface="Arial" pitchFamily="34" charset="0"/>
              </a:rPr>
              <a:t>humble</a:t>
            </a:r>
            <a:r>
              <a:rPr lang="es-MX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0" dirty="0" err="1">
                <a:latin typeface="Arial" pitchFamily="34" charset="0"/>
                <a:cs typeface="Arial" pitchFamily="34" charset="0"/>
              </a:rPr>
              <a:t>attitude</a:t>
            </a:r>
            <a:r>
              <a:rPr lang="es-MX" sz="2800" b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5 Marcador de contenido" descr="127-Este Amigo.tif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1884" y="4509120"/>
            <a:ext cx="2808844" cy="2105784"/>
          </a:xfrm>
        </p:spPr>
      </p:pic>
      <p:sp>
        <p:nvSpPr>
          <p:cNvPr id="7" name="6 Llamada rectangular"/>
          <p:cNvSpPr/>
          <p:nvPr/>
        </p:nvSpPr>
        <p:spPr>
          <a:xfrm>
            <a:off x="2771800" y="2655256"/>
            <a:ext cx="2743292" cy="1750232"/>
          </a:xfrm>
          <a:prstGeom prst="wedgeRectCallout">
            <a:avLst>
              <a:gd name="adj1" fmla="val -70012"/>
              <a:gd name="adj2" fmla="val 393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i="1" dirty="0">
                <a:solidFill>
                  <a:schemeClr val="tx1"/>
                </a:solidFill>
              </a:rPr>
              <a:t>The church exists for world missions!  The  Bible speaks about missions on every page!  If you are not involved in missions, you are in sin!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8 Llamada de nube"/>
          <p:cNvSpPr/>
          <p:nvPr/>
        </p:nvSpPr>
        <p:spPr>
          <a:xfrm>
            <a:off x="6280080" y="2420888"/>
            <a:ext cx="2500330" cy="2214578"/>
          </a:xfrm>
          <a:prstGeom prst="cloudCallout">
            <a:avLst>
              <a:gd name="adj1" fmla="val -48146"/>
              <a:gd name="adj2" fmla="val 534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i="1" dirty="0">
              <a:solidFill>
                <a:schemeClr val="tx1"/>
              </a:solidFill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According to this guy, my whole ministry has been useless!</a:t>
            </a:r>
            <a:endParaRPr lang="es-MX" dirty="0">
              <a:solidFill>
                <a:schemeClr val="tx1"/>
              </a:solidFill>
            </a:endParaRP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sz="4400" dirty="0"/>
              <a:t>Be positive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sz="4400" dirty="0"/>
              <a:t>Be </a:t>
            </a:r>
            <a:r>
              <a:rPr lang="es-MX" sz="4400" dirty="0" err="1"/>
              <a:t>an</a:t>
            </a:r>
            <a:r>
              <a:rPr lang="es-MX" sz="4400" dirty="0"/>
              <a:t> </a:t>
            </a:r>
            <a:r>
              <a:rPr lang="es-MX" sz="4400" dirty="0" err="1"/>
              <a:t>example</a:t>
            </a:r>
            <a:endParaRPr lang="es-MX" sz="4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MX" sz="4400" dirty="0" err="1"/>
              <a:t>Practicle</a:t>
            </a:r>
            <a:r>
              <a:rPr lang="es-MX" sz="4400" dirty="0"/>
              <a:t> ideas…</a:t>
            </a:r>
          </a:p>
          <a:p>
            <a:pPr>
              <a:spcBef>
                <a:spcPts val="600"/>
              </a:spcBef>
              <a:buNone/>
            </a:pPr>
            <a:endParaRPr lang="es-MX" sz="4400" dirty="0"/>
          </a:p>
          <a:p>
            <a:pPr>
              <a:spcBef>
                <a:spcPts val="600"/>
              </a:spcBef>
              <a:buNone/>
            </a:pPr>
            <a:endParaRPr lang="es-MX" sz="2000" dirty="0"/>
          </a:p>
          <a:p>
            <a:pPr>
              <a:spcBef>
                <a:spcPts val="600"/>
              </a:spcBef>
            </a:pPr>
            <a:endParaRPr lang="es-MX" sz="3600" dirty="0"/>
          </a:p>
        </p:txBody>
      </p:sp>
      <p:pic>
        <p:nvPicPr>
          <p:cNvPr id="11" name="10 Marcador de contenido" descr="128-Manos.t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643182"/>
            <a:ext cx="3758052" cy="2314995"/>
          </a:xfrm>
        </p:spPr>
      </p:pic>
      <p:sp>
        <p:nvSpPr>
          <p:cNvPr id="12" name="11 CuadroTexto"/>
          <p:cNvSpPr txBox="1"/>
          <p:nvPr/>
        </p:nvSpPr>
        <p:spPr>
          <a:xfrm>
            <a:off x="5286380" y="5286388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 </a:t>
            </a:r>
            <a:r>
              <a:rPr lang="es-ES" sz="1600" baseline="-25000" dirty="0"/>
              <a:t>©Depositphotos.com/</a:t>
            </a:r>
            <a:r>
              <a:rPr lang="es-ES" sz="1600" baseline="-25000" dirty="0" err="1"/>
              <a:t>Andrey</a:t>
            </a:r>
            <a:r>
              <a:rPr lang="es-ES" sz="1600" baseline="-25000" dirty="0"/>
              <a:t> </a:t>
            </a:r>
            <a:r>
              <a:rPr lang="es-ES" sz="1600" baseline="-25000" dirty="0" err="1"/>
              <a:t>Polichenko</a:t>
            </a:r>
            <a:endParaRPr lang="es-MX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71736" y="6357958"/>
            <a:ext cx="42862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aseline="-25000" dirty="0"/>
              <a:t>©Depositphotos.com/Mike Smith/</a:t>
            </a:r>
            <a:r>
              <a:rPr lang="en-US" sz="1600" baseline="-25000" dirty="0" err="1"/>
              <a:t>dayzeren</a:t>
            </a:r>
            <a:r>
              <a:rPr lang="en-US" sz="1600" baseline="-25000" dirty="0"/>
              <a:t>/Martin </a:t>
            </a:r>
            <a:r>
              <a:rPr lang="en-US" sz="1600" baseline="-25000" dirty="0" err="1"/>
              <a:t>Malchev</a:t>
            </a:r>
            <a:endParaRPr lang="es-MX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71802" y="2000240"/>
            <a:ext cx="12858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i="1" dirty="0"/>
              <a:t>COMIMEX: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6 Imagen" descr="C:\Users\James\Documents\Your Church 2014 Support\English Images 2014\128-The Challenge.t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715435" cy="5500725"/>
          </a:xfrm>
          <a:prstGeom prst="rect">
            <a:avLst/>
          </a:prstGeom>
          <a:ln>
            <a:noFill/>
          </a:ln>
          <a:effectLst>
            <a:outerShdw dist="101600" dir="2700000" algn="tl" rotWithShape="0">
              <a:srgbClr val="1C1C1C">
                <a:alpha val="50196"/>
              </a:srgbClr>
            </a:outerShdw>
          </a:effec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71802" y="857232"/>
            <a:ext cx="2868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Challenge!</a:t>
            </a:r>
            <a:endParaRPr kumimoji="0" lang="es-MX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4282" y="1500174"/>
            <a:ext cx="65008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pastor </a:t>
            </a:r>
            <a:r>
              <a:rPr kumimoji="0" lang="es-MX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responds</a:t>
            </a: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missions</a:t>
            </a: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mobilizer</a:t>
            </a:r>
            <a:r>
              <a:rPr kumimoji="0" lang="es-MX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You</a:t>
            </a:r>
            <a:r>
              <a:rPr lang="es-MX" i="1" dirty="0">
                <a:latin typeface="Arial" pitchFamily="34" charset="0"/>
                <a:cs typeface="Arial" pitchFamily="34" charset="0"/>
              </a:rPr>
              <a:t> are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asking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me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invest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money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time, and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personnel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Which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do</a:t>
            </a:r>
            <a:r>
              <a:rPr kumimoji="0" lang="es-MX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have</a:t>
            </a:r>
            <a:r>
              <a:rPr lang="es-MX" i="1" dirty="0">
                <a:latin typeface="Arial" pitchFamily="34" charset="0"/>
                <a:cs typeface="Arial" pitchFamily="34" charset="0"/>
              </a:rPr>
              <a:t>,</a:t>
            </a:r>
            <a:endParaRPr kumimoji="0" lang="es-MX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evangelize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ethnic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groups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Which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did</a:t>
            </a:r>
            <a:r>
              <a:rPr kumimoji="0" lang="es-MX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know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existed</a:t>
            </a:r>
            <a:r>
              <a:rPr lang="es-MX" i="1" dirty="0">
                <a:latin typeface="Arial" pitchFamily="34" charset="0"/>
                <a:cs typeface="Arial" pitchFamily="34" charset="0"/>
              </a:rPr>
              <a:t>,</a:t>
            </a:r>
            <a:endParaRPr kumimoji="0" lang="es-MX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Using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structures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strategies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That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do</a:t>
            </a:r>
            <a:r>
              <a:rPr kumimoji="0" lang="es-MX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know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about</a:t>
            </a:r>
            <a:r>
              <a:rPr lang="es-MX" i="1" dirty="0">
                <a:latin typeface="Arial" pitchFamily="34" charset="0"/>
                <a:cs typeface="Arial" pitchFamily="34" charset="0"/>
              </a:rPr>
              <a:t>,</a:t>
            </a:r>
            <a:endParaRPr kumimoji="0" lang="es-MX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reasons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motives…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I do</a:t>
            </a:r>
            <a:r>
              <a:rPr kumimoji="0" lang="es-MX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not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understand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save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souls</a:t>
            </a: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s-MX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That</a:t>
            </a:r>
            <a:r>
              <a:rPr kumimoji="0" lang="es-MX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will</a:t>
            </a:r>
            <a:r>
              <a:rPr kumimoji="0" lang="es-MX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never</a:t>
            </a:r>
            <a:r>
              <a:rPr kumimoji="0" lang="es-MX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s-MX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attend</a:t>
            </a:r>
            <a:r>
              <a:rPr kumimoji="0" lang="es-MX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my </a:t>
            </a:r>
            <a:r>
              <a:rPr kumimoji="0" lang="es-MX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church</a:t>
            </a:r>
            <a:r>
              <a:rPr kumimoji="0" lang="es-MX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?!”</a:t>
            </a:r>
            <a:endParaRPr kumimoji="0" 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570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The Ministry of Missions Mobilization  is the hard work of:</vt:lpstr>
      <vt:lpstr>Only about 10% of the Christian churches are actively involved in cross-cultural missions! </vt:lpstr>
      <vt:lpstr>The Three Stages of Missions Mobilization</vt:lpstr>
      <vt:lpstr>The Great Variety of Missions Events</vt:lpstr>
      <vt:lpstr>PowerPoint Presentation</vt:lpstr>
      <vt:lpstr>The moment will finally come when they ask you, “How do we take the first step?” </vt:lpstr>
      <vt:lpstr>Approaching Pastors and Leaders </vt:lpstr>
      <vt:lpstr>PowerPoint Presentation</vt:lpstr>
      <vt:lpstr>PowerPoint Presentation</vt:lpstr>
      <vt:lpstr>Sharing the Missions Vision</vt:lpstr>
      <vt:lpstr>PowerPoint Presentation</vt:lpstr>
      <vt:lpstr>PowerPoint Presentation</vt:lpstr>
      <vt:lpstr>PowerPoint Presentation</vt:lpstr>
      <vt:lpstr>The Motto of the Missions Mobilizer: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Ministerio de la Movilización Misionera es ese duro trabajo de: </dc:title>
  <dc:creator>James</dc:creator>
  <cp:lastModifiedBy>User</cp:lastModifiedBy>
  <cp:revision>39</cp:revision>
  <dcterms:created xsi:type="dcterms:W3CDTF">2013-10-13T11:05:22Z</dcterms:created>
  <dcterms:modified xsi:type="dcterms:W3CDTF">2021-02-25T21:54:26Z</dcterms:modified>
</cp:coreProperties>
</file>