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8" r:id="rId2"/>
    <p:sldId id="256" r:id="rId3"/>
    <p:sldId id="259" r:id="rId4"/>
    <p:sldId id="260" r:id="rId5"/>
    <p:sldId id="28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9" r:id="rId22"/>
    <p:sldId id="277" r:id="rId23"/>
  </p:sldIdLst>
  <p:sldSz cx="9144000" cy="6858000" type="screen4x3"/>
  <p:notesSz cx="7102475" cy="9388475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520" y="-84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85F5768-DAC0-422A-B1FE-A1776EDC56B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9675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F101C18-3BBD-4164-B3A8-40BBF9602407}" type="datetimeFigureOut">
              <a:rPr lang="es-MX" smtClean="0"/>
              <a:pPr/>
              <a:t>18/05/2017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C397FB1-E7FC-4346-BE3E-F2CDA3A8460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827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97FB1-E7FC-4346-BE3E-F2CDA3A8460E}" type="slidenum">
              <a:rPr lang="es-MX" smtClean="0"/>
              <a:pPr/>
              <a:t>10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5A748-8AD9-4AEA-BC9E-20F1DF882BE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828ED-D99E-4C03-B1F9-6D77AF7D3A9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8C84C-932E-4231-85AB-A8191CE687E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BCE2E-D4DD-4184-971E-127C4BBC36B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F4AB8-253C-471F-AED7-30A8F618D2A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2AFA7-4831-4230-AD22-FE09F7C8D50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9933E-2915-4838-95FC-C24738202A2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7E536-169C-4ABA-8B85-0E434D11ADB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B745A-CAFB-4864-BBCC-D4BE08F53D9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0F4A7-30D4-463B-8F3E-8900BC3055B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F6C2B-C32A-4FD2-9CC8-A93DFF3AA17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C7E0D-1D3F-4684-BDDD-163047EBC95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1C5FA-AC0E-4491-A0EF-570C1B10854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4B00FFA-2F3C-4F68-90FE-4237B4AE3F9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bnuevas.com/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://www.etnopedia.or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2800" smtClean="0"/>
              <a:t>No basta solo anunciar el evangelio, hay que hacer discípulos en cada etnia de México.</a:t>
            </a:r>
          </a:p>
        </p:txBody>
      </p:sp>
      <p:pic>
        <p:nvPicPr>
          <p:cNvPr id="2052" name="6 Marcador de contenido" descr="63-No Basta Depositphotos© zzve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" y="2133600"/>
            <a:ext cx="4140403" cy="3581400"/>
          </a:xfrm>
        </p:spPr>
      </p:pic>
      <p:sp>
        <p:nvSpPr>
          <p:cNvPr id="2054" name="5 Marcador de contenido"/>
          <p:cNvSpPr>
            <a:spLocks noGrp="1"/>
          </p:cNvSpPr>
          <p:nvPr>
            <p:ph sz="half" idx="2"/>
          </p:nvPr>
        </p:nvSpPr>
        <p:spPr>
          <a:xfrm>
            <a:off x="4343400" y="1676400"/>
            <a:ext cx="4495800" cy="48006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r>
              <a:rPr lang="es-MX" sz="2400" dirty="0" smtClean="0"/>
              <a:t>Se conoce el nombre de Cristo en todo México, pero en una forma inadecuada.</a:t>
            </a:r>
          </a:p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r>
              <a:rPr lang="es-MX" sz="2400" dirty="0" smtClean="0"/>
              <a:t>Por varios factores la situación entre las etnias de México es muy compleja.</a:t>
            </a:r>
          </a:p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r>
              <a:rPr lang="es-MX" sz="2400" dirty="0" smtClean="0"/>
              <a:t>Hay peligro de un nuevo sincretismo si les llevamos la  iglesia de la ciudad.</a:t>
            </a:r>
          </a:p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r>
              <a:rPr lang="es-MX" sz="2400" dirty="0" smtClean="0"/>
              <a:t>Es una verdadera obra misionera transcultural.</a:t>
            </a:r>
          </a:p>
          <a:p>
            <a:pPr eaLnBrk="1" hangingPunct="1"/>
            <a:endParaRPr lang="es-MX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990600" y="5638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</a:pPr>
            <a:r>
              <a:rPr lang="es-ES" baseline="-25000" dirty="0" smtClean="0"/>
              <a:t>©Depositphotos.com/</a:t>
            </a:r>
            <a:r>
              <a:rPr lang="es-ES" baseline="-25000" dirty="0" err="1" smtClean="0"/>
              <a:t>zzve</a:t>
            </a:r>
            <a:endParaRPr lang="es-MX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smtClean="0"/>
              <a:t>La Situación Actual</a:t>
            </a:r>
          </a:p>
        </p:txBody>
      </p:sp>
      <p:pic>
        <p:nvPicPr>
          <p:cNvPr id="5" name="4 Marcador de contenido" descr="67-Número de Etnias.t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8800" y="1447800"/>
            <a:ext cx="5486056" cy="4750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smtClean="0"/>
              <a:t>Para una Misión Efectiva en el Contexto Indígena</a:t>
            </a:r>
          </a:p>
        </p:txBody>
      </p:sp>
      <p:pic>
        <p:nvPicPr>
          <p:cNvPr id="11266" name="9 Marcador de contenido" descr="68-Tuba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399" y="1682670"/>
            <a:ext cx="3974307" cy="4641930"/>
          </a:xfrm>
        </p:spPr>
      </p:pic>
      <p:sp>
        <p:nvSpPr>
          <p:cNvPr id="11270" name="8 Marcador de contenido"/>
          <p:cNvSpPr>
            <a:spLocks noGrp="1"/>
          </p:cNvSpPr>
          <p:nvPr>
            <p:ph sz="half" idx="2"/>
          </p:nvPr>
        </p:nvSpPr>
        <p:spPr>
          <a:xfrm>
            <a:off x="5132199" y="1676400"/>
            <a:ext cx="3668332" cy="4724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s-MX" sz="3000" dirty="0" smtClean="0"/>
              <a:t>Consideraciones </a:t>
            </a:r>
            <a:r>
              <a:rPr lang="es-MX" sz="3000" dirty="0" err="1" smtClean="0"/>
              <a:t>Misionológicas</a:t>
            </a:r>
            <a:r>
              <a:rPr lang="es-MX" sz="3000" dirty="0" smtClean="0"/>
              <a:t>: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dirty="0" smtClean="0"/>
              <a:t>El uso del idioma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dirty="0" smtClean="0"/>
              <a:t>La música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dirty="0" smtClean="0"/>
              <a:t>Métodos orales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dirty="0" smtClean="0"/>
              <a:t>Costumbres inofensivas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dirty="0" smtClean="0"/>
              <a:t>Costumbres ofensivas</a:t>
            </a:r>
          </a:p>
          <a:p>
            <a:endParaRPr lang="es-MX" sz="3000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1524000" y="6248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aseline="-25000" dirty="0" smtClean="0"/>
              <a:t>©Depositphotos.com/</a:t>
            </a:r>
            <a:r>
              <a:rPr lang="es-ES" baseline="-25000" dirty="0" err="1" smtClean="0"/>
              <a:t>Klara</a:t>
            </a:r>
            <a:r>
              <a:rPr lang="es-ES" baseline="-25000" dirty="0" smtClean="0"/>
              <a:t> </a:t>
            </a:r>
            <a:r>
              <a:rPr lang="es-ES" baseline="-25000" dirty="0" err="1" smtClean="0"/>
              <a:t>Viskova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Consideraciones Pastorales</a:t>
            </a:r>
            <a:endParaRPr lang="es-MX" dirty="0" smtClean="0">
              <a:solidFill>
                <a:srgbClr val="FF0000"/>
              </a:solidFill>
            </a:endParaRPr>
          </a:p>
        </p:txBody>
      </p:sp>
      <p:pic>
        <p:nvPicPr>
          <p:cNvPr id="12290" name="9 Marcador de contenido" descr="69-Serv. Médicos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1872734"/>
            <a:ext cx="4217119" cy="3156466"/>
          </a:xfrm>
        </p:spPr>
      </p:pic>
      <p:sp>
        <p:nvSpPr>
          <p:cNvPr id="2" name="1 Marcador de contenido"/>
          <p:cNvSpPr>
            <a:spLocks noGrp="1"/>
          </p:cNvSpPr>
          <p:nvPr>
            <p:ph sz="half" idx="2"/>
          </p:nvPr>
        </p:nvSpPr>
        <p:spPr>
          <a:xfrm>
            <a:off x="4495800" y="1646237"/>
            <a:ext cx="4343400" cy="45259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sz="2400" dirty="0" smtClean="0"/>
              <a:t>Las migraciones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sz="2400" dirty="0" smtClean="0"/>
              <a:t>El alcoholismo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sz="2400" dirty="0" smtClean="0"/>
              <a:t>Los partidos políticos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sz="2400" dirty="0" smtClean="0"/>
              <a:t>El sostenimiento del pastor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sz="2400" dirty="0" smtClean="0"/>
              <a:t>La poligamia y las siembras ilícitas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sz="2400" dirty="0" smtClean="0"/>
              <a:t>La persecución y el festival del pueblo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sz="2400" dirty="0" smtClean="0"/>
              <a:t>La falta de atención médica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sz="2400" dirty="0" smtClean="0"/>
              <a:t>Las deudas</a:t>
            </a:r>
            <a:endParaRPr lang="es-MX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839337" y="4699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aseline="-25000" dirty="0"/>
              <a:t>©</a:t>
            </a:r>
            <a:r>
              <a:rPr lang="es-ES" baseline="-25000" dirty="0" smtClean="0"/>
              <a:t>Depositphotos.com/</a:t>
            </a:r>
            <a:r>
              <a:rPr lang="es-ES" baseline="-25000" dirty="0" err="1" smtClean="0"/>
              <a:t>agnieszka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Duras Condiciones Físicas </a:t>
            </a:r>
            <a:endParaRPr lang="es-MX" dirty="0" smtClean="0">
              <a:solidFill>
                <a:srgbClr val="FF0000"/>
              </a:solidFill>
            </a:endParaRPr>
          </a:p>
        </p:txBody>
      </p:sp>
      <p:pic>
        <p:nvPicPr>
          <p:cNvPr id="13314" name="8 Marcador de contenido" descr="69-Desastres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1585119"/>
            <a:ext cx="4114800" cy="4114800"/>
          </a:xfrm>
        </p:spPr>
      </p:pic>
      <p:sp>
        <p:nvSpPr>
          <p:cNvPr id="2" name="1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dirty="0" smtClean="0"/>
              <a:t>Invernaderos, composta y hortalizas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dirty="0" smtClean="0"/>
              <a:t>Conservación de alimentos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dirty="0" smtClean="0"/>
              <a:t>Cosecha de agua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dirty="0" smtClean="0"/>
              <a:t>Saneamiento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MX" dirty="0" smtClean="0"/>
              <a:t>Salud básica y primeros auxilios</a:t>
            </a:r>
            <a:endParaRPr lang="es-MX" dirty="0"/>
          </a:p>
        </p:txBody>
      </p:sp>
      <p:sp>
        <p:nvSpPr>
          <p:cNvPr id="7" name="6 CuadroTexto"/>
          <p:cNvSpPr txBox="1"/>
          <p:nvPr/>
        </p:nvSpPr>
        <p:spPr>
          <a:xfrm>
            <a:off x="838200" y="55742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aseline="-25000" dirty="0" smtClean="0"/>
              <a:t>©Depositphotos.com/</a:t>
            </a:r>
            <a:r>
              <a:rPr lang="es-ES" baseline="-25000" dirty="0" err="1" smtClean="0"/>
              <a:t>Evgenia</a:t>
            </a:r>
            <a:r>
              <a:rPr lang="es-ES" baseline="-25000" dirty="0" smtClean="0"/>
              <a:t> </a:t>
            </a:r>
            <a:r>
              <a:rPr lang="es-ES" baseline="-25000" dirty="0" err="1" smtClean="0"/>
              <a:t>Smirnova</a:t>
            </a:r>
            <a:endParaRPr lang="es-MX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600" smtClean="0"/>
              <a:t>La Diferencia entre Judea y Samaria</a:t>
            </a:r>
          </a:p>
        </p:txBody>
      </p:sp>
      <p:pic>
        <p:nvPicPr>
          <p:cNvPr id="14339" name="4 Marcador de contenido" descr="69-Griego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" y="4343400"/>
            <a:ext cx="8597415" cy="1623546"/>
          </a:xfrm>
        </p:spPr>
      </p:pic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>
          <a:xfrm>
            <a:off x="2514600" y="1905000"/>
            <a:ext cx="4038600" cy="2438400"/>
          </a:xfrm>
        </p:spPr>
        <p:txBody>
          <a:bodyPr/>
          <a:lstStyle/>
          <a:p>
            <a:pPr algn="ctr">
              <a:buNone/>
            </a:pPr>
            <a:r>
              <a:rPr lang="es-MX" sz="3200" i="1" dirty="0" smtClean="0"/>
              <a:t>Te …</a:t>
            </a:r>
            <a:r>
              <a:rPr lang="es-MX" sz="3200" i="1" dirty="0" err="1" smtClean="0"/>
              <a:t>Kai</a:t>
            </a:r>
            <a:r>
              <a:rPr lang="es-MX" sz="3200" i="1" dirty="0" smtClean="0"/>
              <a:t>…</a:t>
            </a:r>
            <a:r>
              <a:rPr lang="es-MX" sz="3200" i="1" dirty="0" err="1" smtClean="0"/>
              <a:t>kai</a:t>
            </a:r>
            <a:r>
              <a:rPr lang="es-MX" sz="3200" i="1" dirty="0" smtClean="0"/>
              <a:t>…</a:t>
            </a:r>
            <a:r>
              <a:rPr lang="es-MX" sz="3200" i="1" dirty="0" err="1" smtClean="0"/>
              <a:t>kai</a:t>
            </a:r>
            <a:r>
              <a:rPr lang="es-MX" sz="3200" i="1" dirty="0" smtClean="0"/>
              <a:t> </a:t>
            </a:r>
            <a:r>
              <a:rPr lang="es-MX" sz="3200" dirty="0" smtClean="0"/>
              <a:t>quiere decir: </a:t>
            </a:r>
            <a:endParaRPr lang="es-MX" sz="3200" i="1" dirty="0" smtClean="0"/>
          </a:p>
          <a:p>
            <a:pPr algn="ctr">
              <a:buNone/>
            </a:pPr>
            <a:r>
              <a:rPr lang="es-MX" sz="3200" i="1" dirty="0" smtClean="0"/>
              <a:t>    </a:t>
            </a:r>
            <a:r>
              <a:rPr lang="es-MX" sz="4400" i="1" dirty="0" smtClean="0"/>
              <a:t>tanto…como.</a:t>
            </a:r>
            <a:endParaRPr lang="es-MX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Hechos 1:8 en Portugués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s-ES" b="1" i="1" smtClean="0"/>
              <a:t>	“Mas recebereis poder, ao descer sobre vós o Espírito Santo, e ser-me-eis testemunhas, tanto em Jerusalén </a:t>
            </a:r>
            <a:r>
              <a:rPr lang="es-ES" b="1" i="1" u="sng" smtClean="0"/>
              <a:t>como </a:t>
            </a:r>
            <a:r>
              <a:rPr lang="es-ES" b="1" i="1" smtClean="0"/>
              <a:t>em toda a Judéia e Samaria, e até os confins da terra.”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xfrm>
            <a:off x="5410200" y="1219200"/>
            <a:ext cx="3505200" cy="5105400"/>
          </a:xfrm>
        </p:spPr>
        <p:txBody>
          <a:bodyPr/>
          <a:lstStyle/>
          <a:p>
            <a:pPr eaLnBrk="1" hangingPunct="1"/>
            <a:r>
              <a:rPr lang="es-ES" dirty="0" smtClean="0"/>
              <a:t>¡Pablo lo entendió muy bien!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sz="2800" dirty="0" smtClean="0"/>
              <a:t>España era </a:t>
            </a:r>
            <a:br>
              <a:rPr lang="es-ES" sz="2800" dirty="0" smtClean="0"/>
            </a:br>
            <a:r>
              <a:rPr lang="es-ES" sz="2800" dirty="0" smtClean="0"/>
              <a:t>lo último de la tierra para ellos.</a:t>
            </a:r>
          </a:p>
        </p:txBody>
      </p:sp>
      <p:pic>
        <p:nvPicPr>
          <p:cNvPr id="3" name="2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4876800" cy="4876800"/>
          </a:xfrm>
        </p:spPr>
      </p:pic>
      <p:sp>
        <p:nvSpPr>
          <p:cNvPr id="4" name="3 Llamada rectangular"/>
          <p:cNvSpPr/>
          <p:nvPr/>
        </p:nvSpPr>
        <p:spPr>
          <a:xfrm>
            <a:off x="2971800" y="304800"/>
            <a:ext cx="2133600" cy="1447800"/>
          </a:xfrm>
          <a:prstGeom prst="wedgeRectCallout">
            <a:avLst>
              <a:gd name="adj1" fmla="val -43861"/>
              <a:gd name="adj2" fmla="val 10697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¡Hasta lo último de la tierra, muchachos!</a:t>
            </a:r>
            <a:endParaRPr lang="es-MX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71-Hechos 1.tif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37645" y="990600"/>
            <a:ext cx="8668711" cy="4648200"/>
          </a:xfrm>
        </p:spPr>
      </p:pic>
      <p:sp>
        <p:nvSpPr>
          <p:cNvPr id="6" name="5 CuadroTexto"/>
          <p:cNvSpPr txBox="1"/>
          <p:nvPr/>
        </p:nvSpPr>
        <p:spPr>
          <a:xfrm>
            <a:off x="6705600" y="2627293"/>
            <a:ext cx="21336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Plantar nuevas iglesias</a:t>
            </a:r>
            <a:endParaRPr lang="es-MX" sz="1400" dirty="0" smtClean="0"/>
          </a:p>
          <a:p>
            <a:r>
              <a:rPr lang="es-ES" sz="1400" dirty="0" smtClean="0"/>
              <a:t>en México o en América</a:t>
            </a:r>
            <a:endParaRPr lang="es-MX" sz="1400" dirty="0" smtClean="0"/>
          </a:p>
          <a:p>
            <a:r>
              <a:rPr lang="es-ES" sz="1400" dirty="0" smtClean="0"/>
              <a:t>Latina, trabajando en español.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6781800" y="3604736"/>
            <a:ext cx="1752600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Evangelizar a los grupos étnicos de México.</a:t>
            </a:r>
            <a:endParaRPr lang="es-MX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72-Porcentajes.tif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 rot="5400000">
            <a:off x="1439612" y="-998789"/>
            <a:ext cx="6286424" cy="88175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¡Lo blanco es el blanco!</a:t>
            </a:r>
          </a:p>
        </p:txBody>
      </p:sp>
      <p:pic>
        <p:nvPicPr>
          <p:cNvPr id="18435" name="4 Marcador de contenido" descr="71-Blanco.t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7400" y="1371600"/>
            <a:ext cx="4876800" cy="5067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600" smtClean="0"/>
              <a:t>La Gran Diversidad Étnica en México</a:t>
            </a:r>
          </a:p>
        </p:txBody>
      </p:sp>
      <p:pic>
        <p:nvPicPr>
          <p:cNvPr id="3076" name="6 Marcador de contenido" descr="64-Indígenas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1" y="1098128"/>
            <a:ext cx="7010400" cy="5607471"/>
          </a:xfrm>
        </p:spPr>
      </p:pic>
      <p:sp>
        <p:nvSpPr>
          <p:cNvPr id="3078" name="9 Marcador de contenido"/>
          <p:cNvSpPr>
            <a:spLocks noGrp="1"/>
          </p:cNvSpPr>
          <p:nvPr>
            <p:ph sz="half" idx="2"/>
          </p:nvPr>
        </p:nvSpPr>
        <p:spPr>
          <a:xfrm>
            <a:off x="4648200" y="3048000"/>
            <a:ext cx="2819400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MX" sz="1200" dirty="0" smtClean="0"/>
              <a:t>Fotos por Alejandro Rodríguez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4 Marcador de contenido" descr="73-Bajío.t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7400" y="1069975"/>
            <a:ext cx="5211763" cy="5788025"/>
          </a:xfrm>
        </p:spPr>
      </p:pic>
      <p:sp>
        <p:nvSpPr>
          <p:cNvPr id="20483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229600" cy="1143000"/>
          </a:xfrm>
        </p:spPr>
        <p:txBody>
          <a:bodyPr/>
          <a:lstStyle/>
          <a:p>
            <a:pPr eaLnBrk="1" hangingPunct="1"/>
            <a:r>
              <a:rPr lang="es-ES" dirty="0" smtClean="0"/>
              <a:t>El Bajío – El Corazón de México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El Círculo de Silencio</a:t>
            </a:r>
          </a:p>
        </p:txBody>
      </p:sp>
      <p:sp>
        <p:nvSpPr>
          <p:cNvPr id="21509" name="3 Marcador de contenido"/>
          <p:cNvSpPr>
            <a:spLocks noGrp="1"/>
          </p:cNvSpPr>
          <p:nvPr>
            <p:ph sz="half" idx="1"/>
          </p:nvPr>
        </p:nvSpPr>
        <p:spPr>
          <a:xfrm>
            <a:off x="2895600" y="5943600"/>
            <a:ext cx="3810000" cy="533400"/>
          </a:xfrm>
        </p:spPr>
        <p:txBody>
          <a:bodyPr/>
          <a:lstStyle/>
          <a:p>
            <a:pPr>
              <a:buFontTx/>
              <a:buNone/>
            </a:pPr>
            <a:r>
              <a:rPr lang="es-MX" sz="1200" dirty="0" smtClean="0">
                <a:hlinkClick r:id="rId2"/>
              </a:rPr>
              <a:t>www.bnuevas.com/</a:t>
            </a:r>
            <a:r>
              <a:rPr lang="es-MX" sz="1200" dirty="0" smtClean="0"/>
              <a:t>evangelicos_mexico_2010.pdf</a:t>
            </a:r>
          </a:p>
        </p:txBody>
      </p:sp>
      <p:pic>
        <p:nvPicPr>
          <p:cNvPr id="21506" name="6 Marcador de contenido" descr="73-Silencio.t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676400" y="1219200"/>
            <a:ext cx="5867400" cy="48460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304800"/>
            <a:ext cx="8229600" cy="2209800"/>
          </a:xfrm>
        </p:spPr>
        <p:txBody>
          <a:bodyPr/>
          <a:lstStyle/>
          <a:p>
            <a:pPr eaLnBrk="1" hangingPunct="1"/>
            <a:r>
              <a:rPr lang="es-ES" i="1" dirty="0" smtClean="0"/>
              <a:t>¡Pintad Toda la Nave!  </a:t>
            </a:r>
            <a:r>
              <a:rPr lang="es-ES" sz="4000" i="1" dirty="0" smtClean="0"/>
              <a:t/>
            </a:r>
            <a:br>
              <a:rPr lang="es-ES" sz="4000" i="1" dirty="0" smtClean="0"/>
            </a:br>
            <a:r>
              <a:rPr lang="es-ES" sz="3600" dirty="0" smtClean="0"/>
              <a:t>Una sola comisión en cuatro </a:t>
            </a:r>
            <a:br>
              <a:rPr lang="es-ES" sz="3600" dirty="0" smtClean="0"/>
            </a:br>
            <a:r>
              <a:rPr lang="es-ES" sz="3600" dirty="0" smtClean="0"/>
              <a:t>contextos diferentes</a:t>
            </a:r>
            <a:r>
              <a:rPr lang="es-ES" sz="3600" i="1" dirty="0" smtClean="0"/>
              <a:t> </a:t>
            </a:r>
            <a:r>
              <a:rPr lang="es-ES" sz="4000" i="1" dirty="0" smtClean="0"/>
              <a:t/>
            </a:r>
            <a:br>
              <a:rPr lang="es-ES" sz="4000" i="1" dirty="0" smtClean="0"/>
            </a:br>
            <a:endParaRPr lang="es-ES" sz="4000" i="1" dirty="0" smtClean="0"/>
          </a:p>
        </p:txBody>
      </p:sp>
      <p:pic>
        <p:nvPicPr>
          <p:cNvPr id="22531" name="7 Marcador de contenido" descr="74-Niño Pintando Jaimie Duplass.tif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429000"/>
            <a:ext cx="1971675" cy="2957513"/>
          </a:xfrm>
        </p:spPr>
      </p:pic>
      <p:pic>
        <p:nvPicPr>
          <p:cNvPr id="22532" name="9 Marcador de contenido" descr="74-Wifey Pintando.tif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981200" y="2133600"/>
            <a:ext cx="1584325" cy="2819400"/>
          </a:xfrm>
        </p:spPr>
      </p:pic>
      <p:pic>
        <p:nvPicPr>
          <p:cNvPr id="22533" name="11 Marcador de contenido" descr="74-Hombre Pintando.tif"/>
          <p:cNvPicPr>
            <a:picLocks noGrp="1" noChangeAspect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3886200" y="3810000"/>
            <a:ext cx="2220913" cy="2554288"/>
          </a:xfrm>
        </p:spPr>
      </p:pic>
      <p:pic>
        <p:nvPicPr>
          <p:cNvPr id="22534" name="Picture 1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6477000" y="2286000"/>
            <a:ext cx="2286000" cy="3100388"/>
          </a:xfrm>
          <a:noFill/>
        </p:spPr>
      </p:pic>
      <p:sp>
        <p:nvSpPr>
          <p:cNvPr id="7" name="6 CuadroTexto"/>
          <p:cNvSpPr txBox="1"/>
          <p:nvPr/>
        </p:nvSpPr>
        <p:spPr>
          <a:xfrm>
            <a:off x="228600" y="2971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Jerusalén</a:t>
            </a:r>
            <a:endParaRPr lang="es-MX" dirty="0"/>
          </a:p>
        </p:txBody>
      </p:sp>
      <p:sp>
        <p:nvSpPr>
          <p:cNvPr id="8" name="7 CuadroTexto"/>
          <p:cNvSpPr txBox="1"/>
          <p:nvPr/>
        </p:nvSpPr>
        <p:spPr>
          <a:xfrm>
            <a:off x="2286000" y="50292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Judéa</a:t>
            </a:r>
            <a:endParaRPr lang="es-MX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4191000" y="3429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Samaria</a:t>
            </a:r>
            <a:endParaRPr lang="es-MX" sz="2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6629400" y="54864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Hasta lo último de la tierra</a:t>
            </a:r>
            <a:endParaRPr lang="es-MX" sz="2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219200" y="624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aseline="-25000" dirty="0" smtClean="0"/>
              <a:t>©Depositphotos.com/</a:t>
            </a:r>
            <a:r>
              <a:rPr lang="es-ES" baseline="-25000" dirty="0" err="1" smtClean="0"/>
              <a:t>Jaimie</a:t>
            </a:r>
            <a:r>
              <a:rPr lang="es-ES" baseline="-25000" dirty="0" smtClean="0"/>
              <a:t> Dupla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600" dirty="0" smtClean="0"/>
              <a:t>La Investigación de las Etnias de México</a:t>
            </a:r>
          </a:p>
        </p:txBody>
      </p:sp>
      <p:pic>
        <p:nvPicPr>
          <p:cNvPr id="4100" name="6 Marcador de contenido" descr="64-Op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828800"/>
            <a:ext cx="7849768" cy="4114800"/>
          </a:xfrm>
        </p:spPr>
      </p:pic>
      <p:sp>
        <p:nvSpPr>
          <p:cNvPr id="4102" name="9 Marcador de contenido"/>
          <p:cNvSpPr>
            <a:spLocks noGrp="1"/>
          </p:cNvSpPr>
          <p:nvPr>
            <p:ph sz="quarter" idx="4294967295"/>
          </p:nvPr>
        </p:nvSpPr>
        <p:spPr>
          <a:xfrm>
            <a:off x="2819400" y="5715000"/>
            <a:ext cx="3508375" cy="4159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MX" sz="1200" dirty="0" smtClean="0"/>
              <a:t>Usado con el permiso de Operación Samaria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4" name="10 Marcador de contenido" descr="65-Alcancemos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67000" y="1219200"/>
            <a:ext cx="4000805" cy="5230218"/>
          </a:xfrm>
        </p:spPr>
      </p:pic>
      <p:sp>
        <p:nvSpPr>
          <p:cNvPr id="5125" name="9 Marcador de contenido"/>
          <p:cNvSpPr>
            <a:spLocks noGrp="1"/>
          </p:cNvSpPr>
          <p:nvPr>
            <p:ph sz="half" idx="2"/>
          </p:nvPr>
        </p:nvSpPr>
        <p:spPr>
          <a:xfrm>
            <a:off x="6858000" y="5867400"/>
            <a:ext cx="21336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MX" sz="1200" dirty="0" smtClean="0"/>
              <a:t>Usado con el permiso de</a:t>
            </a:r>
          </a:p>
          <a:p>
            <a:pPr eaLnBrk="1" hangingPunct="1">
              <a:buFontTx/>
              <a:buNone/>
            </a:pPr>
            <a:r>
              <a:rPr lang="es-MX" sz="1200" dirty="0" smtClean="0"/>
              <a:t> Operación Samaria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Busca la base de datos en </a:t>
            </a:r>
            <a:r>
              <a:rPr lang="es-MX" dirty="0" smtClean="0">
                <a:hlinkClick r:id="rId2"/>
              </a:rPr>
              <a:t>www.etnopedia.org</a:t>
            </a:r>
            <a:r>
              <a:rPr lang="es-MX" dirty="0" smtClean="0"/>
              <a:t> .</a:t>
            </a:r>
            <a:endParaRPr lang="es-MX" dirty="0"/>
          </a:p>
        </p:txBody>
      </p:sp>
      <p:pic>
        <p:nvPicPr>
          <p:cNvPr id="9" name="8 Marcador de contenido" descr="121-Etnopedia.t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0" y="1981200"/>
            <a:ext cx="7010400" cy="42971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smtClean="0"/>
              <a:t>La Escala de Morelia</a:t>
            </a:r>
          </a:p>
        </p:txBody>
      </p:sp>
      <p:pic>
        <p:nvPicPr>
          <p:cNvPr id="6148" name="6 Marcador de contenido" descr="65-Escala de Morelia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219200"/>
            <a:ext cx="5562599" cy="4571036"/>
          </a:xfrm>
        </p:spPr>
      </p:pic>
      <p:sp>
        <p:nvSpPr>
          <p:cNvPr id="6150" name="9 Marcador de contenido"/>
          <p:cNvSpPr>
            <a:spLocks noGrp="1"/>
          </p:cNvSpPr>
          <p:nvPr>
            <p:ph sz="quarter" idx="4294967295"/>
          </p:nvPr>
        </p:nvSpPr>
        <p:spPr>
          <a:xfrm>
            <a:off x="3124200" y="5867400"/>
            <a:ext cx="2822575" cy="45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ES" sz="1200" baseline="-25000" dirty="0" smtClean="0"/>
              <a:t>©Depositphotos.com/3577543_m/Operación Samaria</a:t>
            </a:r>
            <a:endParaRPr lang="es-MX" sz="1200" dirty="0" smtClean="0"/>
          </a:p>
          <a:p>
            <a:pPr eaLnBrk="1" hangingPunct="1"/>
            <a:endParaRPr lang="es-MX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Subtítulo"/>
          <p:cNvSpPr>
            <a:spLocks noGrp="1"/>
          </p:cNvSpPr>
          <p:nvPr>
            <p:ph/>
          </p:nvPr>
        </p:nvSpPr>
        <p:spPr>
          <a:xfrm>
            <a:off x="381000" y="685800"/>
            <a:ext cx="8229600" cy="5851525"/>
          </a:xfrm>
        </p:spPr>
        <p:txBody>
          <a:bodyPr/>
          <a:lstStyle/>
          <a:p>
            <a:pPr algn="ctr">
              <a:buNone/>
            </a:pPr>
            <a:r>
              <a:rPr lang="es-ES" sz="2800" b="1" dirty="0" smtClean="0"/>
              <a:t>1) </a:t>
            </a:r>
            <a:r>
              <a:rPr lang="es-ES" sz="2800" b="1" i="1" dirty="0" smtClean="0"/>
              <a:t>SIN CONOCIMIENTO DEL EVANGELIO:</a:t>
            </a:r>
            <a:endParaRPr lang="es-MX" sz="2800" b="1" dirty="0" smtClean="0"/>
          </a:p>
          <a:p>
            <a:pPr algn="ctr">
              <a:buNone/>
            </a:pPr>
            <a:r>
              <a:rPr lang="es-ES" sz="2800" dirty="0" smtClean="0"/>
              <a:t>No existe ninguna persona que haya escuchado del evangelio.</a:t>
            </a:r>
            <a:endParaRPr lang="es-MX" sz="2800" dirty="0" smtClean="0"/>
          </a:p>
          <a:p>
            <a:pPr algn="ctr">
              <a:buNone/>
            </a:pPr>
            <a:r>
              <a:rPr lang="es-ES" sz="2800" dirty="0" smtClean="0"/>
              <a:t> </a:t>
            </a:r>
            <a:endParaRPr lang="es-MX" sz="2800" dirty="0" smtClean="0"/>
          </a:p>
          <a:p>
            <a:pPr algn="ctr">
              <a:buNone/>
            </a:pPr>
            <a:r>
              <a:rPr lang="es-ES" sz="2800" b="1" dirty="0" smtClean="0"/>
              <a:t>2) </a:t>
            </a:r>
            <a:r>
              <a:rPr lang="es-ES" sz="2800" b="1" i="1" dirty="0" smtClean="0"/>
              <a:t>CONOCIMIENTO ESPORÁDICO:</a:t>
            </a:r>
            <a:endParaRPr lang="es-MX" sz="2800" b="1" dirty="0" smtClean="0"/>
          </a:p>
          <a:p>
            <a:pPr algn="ctr">
              <a:buNone/>
            </a:pPr>
            <a:r>
              <a:rPr lang="es-ES" sz="2800" dirty="0" smtClean="0"/>
              <a:t>Ha habido testimonio cristiano, pero no ha sido permanente.</a:t>
            </a:r>
            <a:endParaRPr lang="es-MX" sz="2800" dirty="0" smtClean="0"/>
          </a:p>
          <a:p>
            <a:pPr algn="ctr">
              <a:buNone/>
            </a:pPr>
            <a:r>
              <a:rPr lang="es-ES" sz="2800" dirty="0" smtClean="0"/>
              <a:t> </a:t>
            </a:r>
            <a:endParaRPr lang="es-MX" sz="2800" dirty="0" smtClean="0"/>
          </a:p>
          <a:p>
            <a:pPr algn="ctr">
              <a:buNone/>
            </a:pPr>
            <a:r>
              <a:rPr lang="es-ES" sz="2800" b="1" dirty="0" smtClean="0"/>
              <a:t>3) </a:t>
            </a:r>
            <a:r>
              <a:rPr lang="es-ES" sz="2800" b="1" i="1" dirty="0" smtClean="0"/>
              <a:t>ALGUNOS CONVERTIDOS:</a:t>
            </a:r>
            <a:endParaRPr lang="es-MX" sz="2800" b="1" dirty="0" smtClean="0"/>
          </a:p>
          <a:p>
            <a:pPr algn="ctr">
              <a:buNone/>
            </a:pPr>
            <a:r>
              <a:rPr lang="es-ES" sz="2800" dirty="0" smtClean="0"/>
              <a:t>Existen en la etnia algunos creyentes no congregados.</a:t>
            </a:r>
            <a:endParaRPr lang="es-MX" dirty="0" smtClean="0"/>
          </a:p>
          <a:p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/>
          </p:nvPr>
        </p:nvSpPr>
        <p:spPr>
          <a:xfrm>
            <a:off x="457200" y="1066800"/>
            <a:ext cx="8229600" cy="4830762"/>
          </a:xfrm>
        </p:spPr>
        <p:txBody>
          <a:bodyPr/>
          <a:lstStyle/>
          <a:p>
            <a:pPr algn="ctr">
              <a:buNone/>
            </a:pPr>
            <a:r>
              <a:rPr lang="es-ES" b="1" dirty="0" smtClean="0"/>
              <a:t>4) </a:t>
            </a:r>
            <a:r>
              <a:rPr lang="es-ES" b="1" i="1" dirty="0" smtClean="0"/>
              <a:t>IGLESIA EN NACIMIENTO:</a:t>
            </a:r>
            <a:endParaRPr lang="es-MX" dirty="0" smtClean="0"/>
          </a:p>
          <a:p>
            <a:pPr algn="ctr">
              <a:buNone/>
            </a:pPr>
            <a:r>
              <a:rPr lang="es-ES" dirty="0" smtClean="0"/>
              <a:t>Existe un pequeño grupo de creyentes que se reúne semanalmente.</a:t>
            </a:r>
            <a:endParaRPr lang="es-MX" dirty="0" smtClean="0"/>
          </a:p>
          <a:p>
            <a:pPr algn="ctr">
              <a:buNone/>
            </a:pPr>
            <a:r>
              <a:rPr lang="es-ES" b="1" dirty="0" smtClean="0"/>
              <a:t> </a:t>
            </a:r>
            <a:endParaRPr lang="es-MX" dirty="0" smtClean="0"/>
          </a:p>
          <a:p>
            <a:pPr algn="ctr">
              <a:buNone/>
            </a:pPr>
            <a:r>
              <a:rPr lang="es-ES" b="1" dirty="0" smtClean="0"/>
              <a:t>5) </a:t>
            </a:r>
            <a:r>
              <a:rPr lang="es-ES" b="1" i="1" dirty="0" smtClean="0"/>
              <a:t>IGLESIA EN CRECIMIENTO (NUMÉRICO):</a:t>
            </a:r>
            <a:endParaRPr lang="es-MX" dirty="0" smtClean="0"/>
          </a:p>
          <a:p>
            <a:pPr algn="ctr">
              <a:spcBef>
                <a:spcPts val="0"/>
              </a:spcBef>
              <a:buNone/>
            </a:pPr>
            <a:r>
              <a:rPr lang="es-ES" dirty="0" smtClean="0"/>
              <a:t>La iglesia ha aumentado en número </a:t>
            </a:r>
          </a:p>
          <a:p>
            <a:pPr algn="ctr">
              <a:spcBef>
                <a:spcPts val="0"/>
              </a:spcBef>
              <a:buNone/>
            </a:pPr>
            <a:r>
              <a:rPr lang="es-ES" dirty="0" smtClean="0"/>
              <a:t>en el último año.</a:t>
            </a:r>
            <a:endParaRPr lang="es-MX" dirty="0" smtClean="0"/>
          </a:p>
          <a:p>
            <a:pPr algn="ctr"/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62000" y="762000"/>
            <a:ext cx="7772400" cy="2209800"/>
          </a:xfrm>
        </p:spPr>
        <p:txBody>
          <a:bodyPr/>
          <a:lstStyle/>
          <a:p>
            <a:pPr eaLnBrk="1" hangingPunct="1"/>
            <a:r>
              <a:rPr lang="es-ES" sz="2400" b="1" dirty="0" smtClean="0"/>
              <a:t>6) </a:t>
            </a:r>
            <a:r>
              <a:rPr lang="es-ES" sz="2400" b="1" i="1" dirty="0" smtClean="0"/>
              <a:t>IGLESIA EN DESARROLLO (ESPIRITUAL):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dirty="0" smtClean="0"/>
              <a:t>Los miembros están avanzando en su vida espiritual.  Aunque se considera una etnia alcanzada, todavía podría recibir ayuda desde afuera para el entrenamiento de líderes y el desarrollo de programas.</a:t>
            </a:r>
          </a:p>
        </p:txBody>
      </p:sp>
      <p:sp>
        <p:nvSpPr>
          <p:cNvPr id="9219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05200"/>
            <a:ext cx="8077200" cy="2667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sz="2400" b="1" dirty="0" smtClean="0"/>
              <a:t>7) </a:t>
            </a:r>
            <a:r>
              <a:rPr lang="es-ES" sz="2400" b="1" i="1" dirty="0" smtClean="0"/>
              <a:t>IGLESIA EN AUTO-REPRODUCCIÓN:</a:t>
            </a:r>
            <a:endParaRPr lang="es-ES" sz="2400" b="1" dirty="0" smtClean="0"/>
          </a:p>
          <a:p>
            <a:pPr eaLnBrk="1" hangingPunct="1">
              <a:lnSpc>
                <a:spcPct val="80000"/>
              </a:lnSpc>
            </a:pPr>
            <a:r>
              <a:rPr lang="es-ES" sz="2400" dirty="0" smtClean="0"/>
              <a:t>Es una iglesia que cumple con el 5 y 6 de arriba, pero también se gobierna a sí misma, es auto-reproductora, es auto-sostenida y cuenta con la traducción del Nuevo Testamento.  Esta se considera una etnia alcanzada.  Para ellos es tiempo de cosecha dentro de su propia etnia  y para SEMBRAR en otra etnia.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Words>410</Words>
  <Application>Microsoft Office PowerPoint</Application>
  <PresentationFormat>Presentación en pantalla (4:3)</PresentationFormat>
  <Paragraphs>80</Paragraphs>
  <Slides>22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Diseño predeterminado</vt:lpstr>
      <vt:lpstr>No basta solo anunciar el evangelio, hay que hacer discípulos en cada etnia de México.</vt:lpstr>
      <vt:lpstr>La Gran Diversidad Étnica en México</vt:lpstr>
      <vt:lpstr>La Investigación de las Etnias de México</vt:lpstr>
      <vt:lpstr>Presentación de PowerPoint</vt:lpstr>
      <vt:lpstr>Busca la base de datos en www.etnopedia.org .</vt:lpstr>
      <vt:lpstr>La Escala de Morelia</vt:lpstr>
      <vt:lpstr>Presentación de PowerPoint</vt:lpstr>
      <vt:lpstr>Presentación de PowerPoint</vt:lpstr>
      <vt:lpstr>6) IGLESIA EN DESARROLLO (ESPIRITUAL): Los miembros están avanzando en su vida espiritual.  Aunque se considera una etnia alcanzada, todavía podría recibir ayuda desde afuera para el entrenamiento de líderes y el desarrollo de programas.</vt:lpstr>
      <vt:lpstr>La Situación Actual</vt:lpstr>
      <vt:lpstr>Para una Misión Efectiva en el Contexto Indígena</vt:lpstr>
      <vt:lpstr>Consideraciones Pastorales</vt:lpstr>
      <vt:lpstr>Las Duras Condiciones Físicas </vt:lpstr>
      <vt:lpstr>La Diferencia entre Judea y Samaria</vt:lpstr>
      <vt:lpstr>Hechos 1:8 en Portugués</vt:lpstr>
      <vt:lpstr>¡Pablo lo entendió muy bien!  España era  lo último de la tierra para ellos.</vt:lpstr>
      <vt:lpstr>Presentación de PowerPoint</vt:lpstr>
      <vt:lpstr>Presentación de PowerPoint</vt:lpstr>
      <vt:lpstr>¡Lo blanco es el blanco!</vt:lpstr>
      <vt:lpstr>El Bajío – El Corazón de México</vt:lpstr>
      <vt:lpstr>El Círculo de Silencio</vt:lpstr>
      <vt:lpstr>¡Pintad Toda la Nave!   Una sola comisión en cuatro  contextos diferentes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DELL</cp:lastModifiedBy>
  <cp:revision>37</cp:revision>
  <cp:lastPrinted>1601-01-01T00:00:00Z</cp:lastPrinted>
  <dcterms:created xsi:type="dcterms:W3CDTF">1601-01-01T00:00:00Z</dcterms:created>
  <dcterms:modified xsi:type="dcterms:W3CDTF">2017-05-18T16:05:47Z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