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1" r:id="rId2"/>
    <p:sldId id="273" r:id="rId3"/>
    <p:sldId id="266" r:id="rId4"/>
    <p:sldId id="267" r:id="rId5"/>
    <p:sldId id="259" r:id="rId6"/>
    <p:sldId id="260" r:id="rId7"/>
    <p:sldId id="268" r:id="rId8"/>
    <p:sldId id="269" r:id="rId9"/>
    <p:sldId id="274" r:id="rId10"/>
    <p:sldId id="272" r:id="rId11"/>
    <p:sldId id="275" r:id="rId12"/>
    <p:sldId id="270" r:id="rId13"/>
    <p:sldId id="264" r:id="rId14"/>
    <p:sldId id="271" r:id="rId15"/>
  </p:sldIdLst>
  <p:sldSz cx="9144000" cy="6858000" type="screen4x3"/>
  <p:notesSz cx="7102475" cy="93884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2" y="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CFE-0BA2-483E-A1A0-34B4478886CA}" type="datetimeFigureOut">
              <a:rPr lang="es-MX" smtClean="0"/>
              <a:pPr/>
              <a:t>26/03/2021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CF026-5B00-4C9B-9B3F-374CE3167C4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723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412A-8D2A-4460-ACAB-F4A3FDD8BE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51C5-0A68-429C-9145-B77F91924A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FA60-1EB5-4F53-A389-934CA8E603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B3D4-FA20-4D48-835E-3C6B3EEB60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BB413-C3FA-4A78-9401-BF74DA7372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7CF3F-8173-4861-B626-C2B359CBE8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65DA-65A0-47A7-B0AD-BC1C07DECA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4E38-9E85-4696-AEC3-423C0E309A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82ED-DF9D-465A-94E7-619AF0B937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D965-F33B-4749-A573-25ADB29AC3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FB8A-E352-404A-A00F-3C31C5F596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BFC6-EE4A-45FE-A319-BC10CE1040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5812B05-6718-461C-93EB-CF9F01A863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4 Marcador de contenido" descr="115-Tiro al Aire.t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7850" y="871538"/>
            <a:ext cx="4451350" cy="58420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s-MX" dirty="0"/>
              <a:t>¿Damos tiros a la ventura…?</a:t>
            </a:r>
            <a:br>
              <a:rPr lang="es-MX" dirty="0"/>
            </a:b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95600"/>
            <a:ext cx="3099913" cy="29658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152400" y="6248400"/>
            <a:ext cx="8686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aseline="-25000" dirty="0">
                <a:latin typeface="+mj-lt"/>
              </a:rPr>
              <a:t>©Depositphotos.com/</a:t>
            </a:r>
            <a:r>
              <a:rPr lang="es-ES" sz="1400" baseline="-25000" dirty="0" err="1">
                <a:latin typeface="+mj-lt"/>
              </a:rPr>
              <a:t>Aleksei</a:t>
            </a:r>
            <a:r>
              <a:rPr lang="es-ES" sz="1400" baseline="-25000" dirty="0">
                <a:latin typeface="+mj-lt"/>
              </a:rPr>
              <a:t> Elkin/Alejandro Rodríguez/</a:t>
            </a:r>
            <a:r>
              <a:rPr lang="es-ES" sz="1400" baseline="-25000" dirty="0" err="1">
                <a:latin typeface="+mj-lt"/>
              </a:rPr>
              <a:t>Christos</a:t>
            </a:r>
            <a:r>
              <a:rPr lang="es-ES" sz="1400" baseline="-25000" dirty="0">
                <a:latin typeface="+mj-lt"/>
              </a:rPr>
              <a:t> </a:t>
            </a:r>
            <a:r>
              <a:rPr lang="es-ES" sz="1400" baseline="-25000" dirty="0" err="1">
                <a:latin typeface="+mj-lt"/>
              </a:rPr>
              <a:t>Georghiou</a:t>
            </a:r>
            <a:r>
              <a:rPr lang="es-ES" sz="1400" baseline="-25000" dirty="0">
                <a:latin typeface="+mj-lt"/>
              </a:rPr>
              <a:t>/Alexander </a:t>
            </a:r>
            <a:r>
              <a:rPr lang="es-ES" sz="1400" baseline="-25000" dirty="0" err="1">
                <a:latin typeface="+mj-lt"/>
              </a:rPr>
              <a:t>Aisenstadt</a:t>
            </a:r>
            <a:r>
              <a:rPr lang="es-ES" sz="1400" baseline="-25000" dirty="0">
                <a:latin typeface="+mj-lt"/>
              </a:rPr>
              <a:t>/S-E-R-G-O/</a:t>
            </a:r>
            <a:r>
              <a:rPr lang="es-ES" sz="1400" baseline="-25000" dirty="0" err="1">
                <a:latin typeface="+mj-lt"/>
              </a:rPr>
              <a:t>Mohamad</a:t>
            </a:r>
            <a:r>
              <a:rPr lang="es-ES" sz="1400" baseline="-25000" dirty="0">
                <a:latin typeface="+mj-lt"/>
              </a:rPr>
              <a:t> </a:t>
            </a:r>
            <a:r>
              <a:rPr lang="es-ES" sz="1400" baseline="-25000" dirty="0" err="1">
                <a:latin typeface="+mj-lt"/>
              </a:rPr>
              <a:t>shahreen</a:t>
            </a:r>
            <a:r>
              <a:rPr lang="es-ES" sz="1400" baseline="-25000" dirty="0">
                <a:latin typeface="+mj-lt"/>
              </a:rPr>
              <a:t> </a:t>
            </a:r>
            <a:r>
              <a:rPr lang="es-ES" sz="1400" baseline="-25000" dirty="0" err="1">
                <a:latin typeface="+mj-lt"/>
              </a:rPr>
              <a:t>Amri</a:t>
            </a:r>
            <a:r>
              <a:rPr lang="es-ES" sz="1400" baseline="-25000" dirty="0">
                <a:latin typeface="+mj-lt"/>
              </a:rPr>
              <a:t>/Victoria </a:t>
            </a:r>
            <a:r>
              <a:rPr lang="es-ES" sz="1400" baseline="-25000" dirty="0" err="1">
                <a:latin typeface="+mj-lt"/>
              </a:rPr>
              <a:t>Protsak</a:t>
            </a:r>
            <a:r>
              <a:rPr lang="es-ES" sz="1400" baseline="-25000" dirty="0">
                <a:latin typeface="+mj-lt"/>
              </a:rPr>
              <a:t>/</a:t>
            </a:r>
            <a:r>
              <a:rPr lang="es-ES" sz="1400" baseline="-25000" dirty="0" err="1">
                <a:latin typeface="+mj-lt"/>
              </a:rPr>
              <a:t>Aleksei</a:t>
            </a:r>
            <a:r>
              <a:rPr lang="es-ES" sz="1400" baseline="-25000" dirty="0">
                <a:latin typeface="+mj-lt"/>
              </a:rPr>
              <a:t> Elkin/Alexander </a:t>
            </a:r>
            <a:r>
              <a:rPr lang="es-ES" sz="1400" baseline="-25000" dirty="0" err="1">
                <a:latin typeface="+mj-lt"/>
              </a:rPr>
              <a:t>Aisenstadt</a:t>
            </a:r>
            <a:r>
              <a:rPr lang="es-ES" sz="1400" baseline="-25000" dirty="0">
                <a:latin typeface="+mj-lt"/>
              </a:rPr>
              <a:t>/S-E-R-G-O/Alejandro</a:t>
            </a:r>
            <a:r>
              <a:rPr lang="es-ES" sz="1400" dirty="0">
                <a:latin typeface="+mj-lt"/>
              </a:rPr>
              <a:t> </a:t>
            </a:r>
            <a:r>
              <a:rPr lang="es-ES" sz="1400" baseline="-25000" dirty="0">
                <a:latin typeface="+mj-lt"/>
              </a:rPr>
              <a:t>Rodríguez//Collage por </a:t>
            </a:r>
            <a:r>
              <a:rPr lang="es-ES" sz="1400" baseline="-25000" dirty="0" err="1">
                <a:latin typeface="+mj-lt"/>
              </a:rPr>
              <a:t>Jill</a:t>
            </a:r>
            <a:r>
              <a:rPr lang="es-ES" sz="1400" baseline="-25000" dirty="0">
                <a:latin typeface="+mj-lt"/>
              </a:rPr>
              <a:t> Suzanne Hatcher.</a:t>
            </a:r>
            <a:endParaRPr lang="es-MX" sz="1400" dirty="0">
              <a:latin typeface="+mj-lt"/>
            </a:endParaRPr>
          </a:p>
        </p:txBody>
      </p:sp>
      <p:pic>
        <p:nvPicPr>
          <p:cNvPr id="1026" name="Picture 2" descr="C:\Users\James\Documents\TIPCAM 2014 Soporte\Imágenes para TIPCAM\Imágenes Term. VI-2014\Pw Pt 123,12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09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s-MX" i="1" dirty="0"/>
              <a:t>Impacto 316 </a:t>
            </a:r>
            <a:br>
              <a:rPr lang="es-MX" i="1" dirty="0"/>
            </a:br>
            <a:endParaRPr lang="es-MX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4000"/>
            <a:ext cx="35052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533400" y="2332037"/>
            <a:ext cx="3581400" cy="2849563"/>
          </a:xfrm>
        </p:spPr>
        <p:txBody>
          <a:bodyPr/>
          <a:lstStyle/>
          <a:p>
            <a:pPr marL="0" indent="0">
              <a:buNone/>
            </a:pPr>
            <a:r>
              <a:rPr lang="es-MX" sz="4000" dirty="0"/>
              <a:t>316 etnias no alcanzadas, recomendadas para México</a:t>
            </a:r>
          </a:p>
        </p:txBody>
      </p:sp>
    </p:spTree>
    <p:extLst>
      <p:ext uri="{BB962C8B-B14F-4D97-AF65-F5344CB8AC3E}">
        <p14:creationId xmlns:p14="http://schemas.microsoft.com/office/powerpoint/2010/main" val="342638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s-MX" dirty="0"/>
              <a:t>¿Quién Adopta y Alcanza a una Etnia?</a:t>
            </a:r>
          </a:p>
        </p:txBody>
      </p:sp>
      <p:sp>
        <p:nvSpPr>
          <p:cNvPr id="9219" name="5 Marcador de contenido"/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MX" dirty="0"/>
              <a:t>Un individuo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MX" dirty="0"/>
              <a:t>Una iglesia local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MX" dirty="0"/>
              <a:t>Una denominación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MX" dirty="0"/>
              <a:t>Una alianza pastoral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MX" dirty="0"/>
              <a:t>Una agencia misionera de envío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MX" dirty="0"/>
              <a:t>Una agencia misionera del campo</a:t>
            </a:r>
          </a:p>
          <a:p>
            <a:pPr eaLnBrk="1" hangingPunct="1"/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>
                <a:solidFill>
                  <a:schemeClr val="tx1"/>
                </a:solidFill>
              </a:rPr>
              <a:t>Pasos Hacia la Adopción y el Alcance de una Etnia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010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sz="800" dirty="0"/>
              <a:t>	</a:t>
            </a:r>
            <a:r>
              <a:rPr lang="es-ES" dirty="0">
                <a:latin typeface="Times New Roman" pitchFamily="18" charset="0"/>
              </a:rPr>
              <a:t>1. </a:t>
            </a:r>
            <a:r>
              <a:rPr lang="es-ES" dirty="0"/>
              <a:t>Formar el comité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dirty="0"/>
              <a:t>	2. Oración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dirty="0"/>
              <a:t>	3. ¿Con quién cooperar?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dirty="0"/>
              <a:t>	4. ¿Samaria o la Ventana10/40?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dirty="0"/>
              <a:t>	5. ¿Pioneros o en equipo?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dirty="0"/>
              <a:t>	6. Nivel de dificultad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dirty="0"/>
              <a:t>	7. ¿Nuevo Testamento’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dirty="0"/>
              <a:t>	8. Investigar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dirty="0"/>
              <a:t>	9. Escoger</a:t>
            </a:r>
            <a:r>
              <a:rPr lang="es-ES" dirty="0">
                <a:latin typeface="Times New Roman" pitchFamily="18" charset="0"/>
              </a:rPr>
              <a:t> </a:t>
            </a:r>
            <a:r>
              <a:rPr lang="es-ES" dirty="0"/>
              <a:t>la etnia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s-ES" dirty="0"/>
            </a:b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/>
          </a:p>
        </p:txBody>
      </p:sp>
      <p:pic>
        <p:nvPicPr>
          <p:cNvPr id="12291" name="5 Marcador de contenido" descr="121-Etnopedia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3075" y="1219200"/>
            <a:ext cx="8289925" cy="5346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2" y="497981"/>
            <a:ext cx="8229600" cy="1143000"/>
          </a:xfrm>
        </p:spPr>
        <p:txBody>
          <a:bodyPr/>
          <a:lstStyle/>
          <a:p>
            <a:r>
              <a:rPr lang="es-MX" sz="4000" dirty="0"/>
              <a:t>Nehemías reparó los muros caídos de Jerusalén ¡en 52 días!</a:t>
            </a:r>
            <a:br>
              <a:rPr lang="es-MX" sz="4000" dirty="0"/>
            </a:br>
            <a:endParaRPr lang="es-MX" sz="4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04800" y="1965654"/>
            <a:ext cx="38862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/>
              <a:t>Cada quien asumió la responsabilidad de una pequeña parte.</a:t>
            </a:r>
          </a:p>
          <a:p>
            <a:r>
              <a:rPr lang="es-MX" sz="3200" dirty="0"/>
              <a:t>Trabajaron en coordinación.</a:t>
            </a:r>
          </a:p>
        </p:txBody>
      </p:sp>
      <p:pic>
        <p:nvPicPr>
          <p:cNvPr id="6" name="Marcador de contenido 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3EA4488-A67C-47B5-B95B-612B3E26B1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/>
          <a:stretch/>
        </p:blipFill>
        <p:spPr>
          <a:xfrm>
            <a:off x="3996557" y="1616622"/>
            <a:ext cx="4477407" cy="409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17D7CE-16BC-44E6-93F0-30983EDB52B2}"/>
              </a:ext>
            </a:extLst>
          </p:cNvPr>
          <p:cNvSpPr txBox="1"/>
          <p:nvPr/>
        </p:nvSpPr>
        <p:spPr>
          <a:xfrm>
            <a:off x="5562600" y="60168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freebibleimages.org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5896906" cy="5111539"/>
          </a:xfrm>
        </p:spPr>
      </p:pic>
      <p:sp>
        <p:nvSpPr>
          <p:cNvPr id="3076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205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MX" dirty="0"/>
              <a:t>Una etnia específica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MX" dirty="0"/>
              <a:t>A largo plazo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s-MX" dirty="0"/>
              <a:t>En comunicación y coordinación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038600" y="59758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/>
              <a:t>©Depositphotos.com/</a:t>
            </a:r>
            <a:r>
              <a:rPr lang="es-ES" baseline="-25000" dirty="0" err="1"/>
              <a:t>Felix</a:t>
            </a:r>
            <a:r>
              <a:rPr lang="es-ES" baseline="-25000" dirty="0"/>
              <a:t> </a:t>
            </a:r>
            <a:r>
              <a:rPr lang="es-ES" baseline="-25000" dirty="0" err="1"/>
              <a:t>Pergande</a:t>
            </a:r>
            <a:endParaRPr lang="es-MX" dirty="0"/>
          </a:p>
        </p:txBody>
      </p:sp>
      <p:sp>
        <p:nvSpPr>
          <p:cNvPr id="6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/>
              <a:t>¿Qué es Alcance Una Etnia?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pPr eaLnBrk="1" hangingPunct="1"/>
            <a:r>
              <a:rPr lang="es-MX" dirty="0"/>
              <a:t>¿Cuál banda va a ganar la batalla?</a:t>
            </a:r>
          </a:p>
        </p:txBody>
      </p:sp>
      <p:pic>
        <p:nvPicPr>
          <p:cNvPr id="4099" name="3 Marcador de contenido" descr="116-Azules contra rojos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47800"/>
            <a:ext cx="6781800" cy="483555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>
                <a:solidFill>
                  <a:schemeClr val="tx1"/>
                </a:solidFill>
              </a:rPr>
              <a:t>La Base de Nuestro Optimismo</a:t>
            </a:r>
          </a:p>
        </p:txBody>
      </p:sp>
      <p:pic>
        <p:nvPicPr>
          <p:cNvPr id="6" name="5 Marcador de contenido" descr="117-No Cristianos por creyente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1295400"/>
            <a:ext cx="5715000" cy="5373806"/>
          </a:xfrm>
        </p:spPr>
      </p:pic>
      <p:sp>
        <p:nvSpPr>
          <p:cNvPr id="5" name="4 CuadroTexto"/>
          <p:cNvSpPr txBox="1"/>
          <p:nvPr/>
        </p:nvSpPr>
        <p:spPr>
          <a:xfrm>
            <a:off x="7391400" y="57150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s-ES" baseline="-25000" dirty="0"/>
              <a:t>©Depositphotos.com/</a:t>
            </a:r>
          </a:p>
          <a:p>
            <a:pPr eaLnBrk="1" hangingPunct="1">
              <a:buFontTx/>
              <a:buNone/>
            </a:pPr>
            <a:r>
              <a:rPr lang="es-ES" baseline="-25000" dirty="0" err="1"/>
              <a:t>Khoon</a:t>
            </a:r>
            <a:r>
              <a:rPr lang="es-ES" baseline="-25000" dirty="0"/>
              <a:t> Lay </a:t>
            </a:r>
            <a:r>
              <a:rPr lang="es-ES" baseline="-25000" dirty="0" err="1"/>
              <a:t>Gan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/>
          </a:p>
        </p:txBody>
      </p:sp>
      <p:pic>
        <p:nvPicPr>
          <p:cNvPr id="6" name="5 Marcador de contenido" descr="61 118-Cong. Cr. por Etnia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7623" y="269982"/>
            <a:ext cx="8159177" cy="6359418"/>
          </a:xfrm>
        </p:spPr>
      </p:pic>
      <p:sp>
        <p:nvSpPr>
          <p:cNvPr id="5" name="4 CuadroTexto"/>
          <p:cNvSpPr txBox="1"/>
          <p:nvPr/>
        </p:nvSpPr>
        <p:spPr>
          <a:xfrm>
            <a:off x="5486400" y="6019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aseline="-25000" dirty="0"/>
              <a:t>©Depositphotos.com/Victoria </a:t>
            </a:r>
            <a:r>
              <a:rPr lang="es-ES" sz="1600" baseline="-25000" dirty="0" err="1"/>
              <a:t>Protsak</a:t>
            </a:r>
            <a:endParaRPr lang="es-MX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s-MX" dirty="0"/>
              <a:t>Un Análisis Realista Sobre </a:t>
            </a:r>
            <a:br>
              <a:rPr lang="es-MX" dirty="0"/>
            </a:br>
            <a:r>
              <a:rPr lang="es-MX" dirty="0"/>
              <a:t>Alcance Una Etnia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iglesias cambian mucho y no </a:t>
            </a:r>
            <a:r>
              <a:rPr lang="es-ES_tradnl" dirty="0"/>
              <a:t>son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siempre la base más estable para un compromiso de largo plazo.</a:t>
            </a:r>
            <a:endParaRPr lang="es-MX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listas tan largas de etnias pueden paralizarnos.</a:t>
            </a:r>
            <a:endParaRPr lang="es-MX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falta de comunicación</a:t>
            </a:r>
            <a:endParaRPr lang="es-MX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s-ES_tradnl" dirty="0"/>
              <a:t>Podemos c</a:t>
            </a: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aptar nuevamente la </a:t>
            </a:r>
            <a:r>
              <a:rPr lang="es-ES_tradnl" dirty="0"/>
              <a:t>estrategia de Nehemías para el programa AUE.</a:t>
            </a:r>
            <a:endParaRPr lang="es-MX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9 Marcador de contenido" descr="119-Redes.t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31900"/>
            <a:ext cx="4495800" cy="5245100"/>
          </a:xfrm>
        </p:spPr>
      </p:pic>
      <p:sp>
        <p:nvSpPr>
          <p:cNvPr id="8195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/>
              <a:t>El Eslabón Indispensable</a:t>
            </a:r>
          </a:p>
        </p:txBody>
      </p:sp>
      <p:sp>
        <p:nvSpPr>
          <p:cNvPr id="8196" name="8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MX" dirty="0"/>
              <a:t>	</a:t>
            </a:r>
            <a:r>
              <a:rPr lang="es-MX" sz="3200" dirty="0"/>
              <a:t>Las Redes Regionales de Investigación y Estrategias</a:t>
            </a:r>
          </a:p>
          <a:p>
            <a:pPr eaLnBrk="1" hangingPunct="1">
              <a:buFontTx/>
              <a:buNone/>
            </a:pPr>
            <a:endParaRPr lang="es-MX" sz="3200" dirty="0"/>
          </a:p>
          <a:p>
            <a:pPr eaLnBrk="1" hangingPunct="1">
              <a:buFontTx/>
              <a:buNone/>
            </a:pPr>
            <a:endParaRPr lang="es-MX" sz="3200" dirty="0"/>
          </a:p>
          <a:p>
            <a:pPr eaLnBrk="1" hangingPunct="1">
              <a:buFontTx/>
              <a:buNone/>
            </a:pPr>
            <a:endParaRPr lang="es-MX" sz="3200" dirty="0"/>
          </a:p>
          <a:p>
            <a:pPr eaLnBrk="1" hangingPunct="1">
              <a:buFontTx/>
              <a:buNone/>
            </a:pPr>
            <a:endParaRPr lang="es-MX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90600" y="6172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/>
              <a:t>©Depositphotos.com/</a:t>
            </a:r>
            <a:r>
              <a:rPr lang="es-ES" baseline="-25000" dirty="0" err="1"/>
              <a:t>Aleksei</a:t>
            </a:r>
            <a:r>
              <a:rPr lang="es-ES" baseline="-25000" dirty="0"/>
              <a:t> Elkin</a:t>
            </a:r>
            <a:r>
              <a:rPr lang="es-MX" baseline="-25000" dirty="0"/>
              <a:t> /</a:t>
            </a:r>
          </a:p>
          <a:p>
            <a:r>
              <a:rPr lang="es-MX" sz="1200" dirty="0"/>
              <a:t>Fotos por Alejandro Rodríguez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¿Qué es una red?</a:t>
            </a:r>
            <a:endParaRPr lang="es-MX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Regional – se enfoca en un área geográfica de mucha necesidad.</a:t>
            </a:r>
            <a:endParaRPr lang="es-MX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Investigación – Son los que proveen la información de las etnias no alcanzadas.</a:t>
            </a:r>
            <a:endParaRPr lang="es-MX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s-ES_tradn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Estrategias – Son los más indicados para hacer un plan para alcanzar las etnias.</a:t>
            </a:r>
            <a:endParaRPr lang="es-MX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366</Words>
  <Application>Microsoft Office PowerPoint</Application>
  <PresentationFormat>Presentación en pantalla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Diseño predeterminado</vt:lpstr>
      <vt:lpstr>¿Damos tiros a la ventura…? </vt:lpstr>
      <vt:lpstr>Nehemías reparó los muros caídos de Jerusalén ¡en 52 días! </vt:lpstr>
      <vt:lpstr>¿Qué es Alcance Una Etnia?</vt:lpstr>
      <vt:lpstr>¿Cuál banda va a ganar la batalla?</vt:lpstr>
      <vt:lpstr>La Base de Nuestro Optimismo</vt:lpstr>
      <vt:lpstr>Presentación de PowerPoint</vt:lpstr>
      <vt:lpstr>Un Análisis Realista Sobre  Alcance Una Etnia</vt:lpstr>
      <vt:lpstr>El Eslabón Indispensable</vt:lpstr>
      <vt:lpstr>Presentación de PowerPoint</vt:lpstr>
      <vt:lpstr>Presentación de PowerPoint</vt:lpstr>
      <vt:lpstr>Impacto 316  </vt:lpstr>
      <vt:lpstr>¿Quién Adopta y Alcanza a una Etnia?</vt:lpstr>
      <vt:lpstr>Pasos Hacia la Adopción y el Alcance de una Etnia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James Heimberger</cp:lastModifiedBy>
  <cp:revision>29</cp:revision>
  <cp:lastPrinted>1601-01-01T00:00:00Z</cp:lastPrinted>
  <dcterms:created xsi:type="dcterms:W3CDTF">1601-01-01T00:00:00Z</dcterms:created>
  <dcterms:modified xsi:type="dcterms:W3CDTF">2021-03-26T18:22:47Z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