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7"/>
  </p:handoutMasterIdLst>
  <p:sldIdLst>
    <p:sldId id="256" r:id="rId2"/>
    <p:sldId id="269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70" r:id="rId15"/>
    <p:sldId id="268" r:id="rId16"/>
  </p:sldIdLst>
  <p:sldSz cx="9144000" cy="6858000" type="screen4x3"/>
  <p:notesSz cx="7102475" cy="9388475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1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4022725" y="0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79F370-CBE6-479A-A252-761B24D92A6C}" type="datetimeFigureOut">
              <a:rPr lang="es-MX" smtClean="0"/>
              <a:pPr/>
              <a:t>06/06/2017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916988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4022725" y="8916988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FB9023-76B8-4489-AD6F-D7F689788C16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492968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06/06/2017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06/06/2017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06/06/2017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06/06/2017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06/06/2017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06/06/2017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06/06/2017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06/06/2017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06/06/2017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06/06/2017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06/06/2017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847CFC-816F-41D0-AAC0-9BF4FEBC753E}" type="datetimeFigureOut">
              <a:rPr lang="es-ES" smtClean="0"/>
              <a:pPr/>
              <a:t>06/06/2017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0" y="214290"/>
            <a:ext cx="9144000" cy="1643074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El Ministerio de la Movilización Misionera </a:t>
            </a:r>
            <a:br>
              <a:rPr lang="es-ES" dirty="0" smtClean="0"/>
            </a:br>
            <a:r>
              <a:rPr lang="es-ES" sz="4000" dirty="0" smtClean="0"/>
              <a:t>es ese duro trabajo de:</a:t>
            </a:r>
            <a:endParaRPr lang="es-MX" sz="4000" dirty="0"/>
          </a:p>
        </p:txBody>
      </p:sp>
      <p:sp>
        <p:nvSpPr>
          <p:cNvPr id="5" name="4 Marcador de contenido"/>
          <p:cNvSpPr>
            <a:spLocks noGrp="1"/>
          </p:cNvSpPr>
          <p:nvPr>
            <p:ph idx="1"/>
          </p:nvPr>
        </p:nvSpPr>
        <p:spPr>
          <a:xfrm>
            <a:off x="1071538" y="1988840"/>
            <a:ext cx="7072362" cy="4143404"/>
          </a:xfrm>
        </p:spPr>
        <p:txBody>
          <a:bodyPr>
            <a:normAutofit lnSpcReduction="10000"/>
          </a:bodyPr>
          <a:lstStyle/>
          <a:p>
            <a:pPr lvl="0"/>
            <a:r>
              <a:rPr lang="es-ES" dirty="0"/>
              <a:t>L</a:t>
            </a:r>
            <a:r>
              <a:rPr lang="es-ES" dirty="0" smtClean="0"/>
              <a:t>legar a las iglesias y líderes, ganando su confianza y promoviendo eventos misioneros,</a:t>
            </a:r>
            <a:endParaRPr lang="es-MX" dirty="0" smtClean="0"/>
          </a:p>
          <a:p>
            <a:pPr lvl="0"/>
            <a:r>
              <a:rPr lang="es-ES" dirty="0" smtClean="0"/>
              <a:t>compartir la visión misionera en eventos y</a:t>
            </a:r>
            <a:endParaRPr lang="es-MX" dirty="0" smtClean="0"/>
          </a:p>
          <a:p>
            <a:pPr lvl="0"/>
            <a:r>
              <a:rPr lang="es-ES" dirty="0" smtClean="0"/>
              <a:t>facilitar cambios y proyectos para que las iglesias se involucren eficazmente en la Gran Comisión. </a:t>
            </a:r>
            <a:endParaRPr lang="es-MX" dirty="0" smtClean="0"/>
          </a:p>
          <a:p>
            <a:endParaRPr lang="es-MX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4000" dirty="0" smtClean="0"/>
              <a:t>Compartiendo la Visión Misionera</a:t>
            </a:r>
            <a:endParaRPr lang="es-MX" sz="4000" dirty="0"/>
          </a:p>
        </p:txBody>
      </p:sp>
      <p:pic>
        <p:nvPicPr>
          <p:cNvPr id="7" name="6 Marcador de contenido" descr="129-Aburrida.tif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21519" y="1412776"/>
            <a:ext cx="3900433" cy="4680519"/>
          </a:xfrm>
        </p:spPr>
      </p:pic>
      <p:sp>
        <p:nvSpPr>
          <p:cNvPr id="6" name="5 Marcador de contenido"/>
          <p:cNvSpPr>
            <a:spLocks noGrp="1"/>
          </p:cNvSpPr>
          <p:nvPr>
            <p:ph sz="half" idx="2"/>
          </p:nvPr>
        </p:nvSpPr>
        <p:spPr>
          <a:xfrm>
            <a:off x="4644008" y="1988840"/>
            <a:ext cx="4038600" cy="240486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s-MX" sz="4800" b="1" dirty="0" smtClean="0"/>
              <a:t>¿Se animó? o</a:t>
            </a:r>
          </a:p>
          <a:p>
            <a:pPr algn="ctr">
              <a:buNone/>
            </a:pPr>
            <a:r>
              <a:rPr lang="es-MX" sz="4800" b="1" dirty="0" smtClean="0"/>
              <a:t>¿se aburrió?</a:t>
            </a:r>
            <a:endParaRPr lang="es-MX" sz="1600" b="1" dirty="0"/>
          </a:p>
        </p:txBody>
      </p:sp>
      <p:sp>
        <p:nvSpPr>
          <p:cNvPr id="8" name="7 CuadroTexto"/>
          <p:cNvSpPr txBox="1"/>
          <p:nvPr/>
        </p:nvSpPr>
        <p:spPr>
          <a:xfrm>
            <a:off x="1005392" y="6304002"/>
            <a:ext cx="32861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aseline="-25000" dirty="0" smtClean="0"/>
              <a:t>©Depositphotos.com/Martin Mark </a:t>
            </a:r>
            <a:r>
              <a:rPr lang="es-ES" baseline="-25000" dirty="0" err="1" smtClean="0"/>
              <a:t>Soerensen</a:t>
            </a:r>
            <a:endParaRPr lang="es-MX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8" name="7 Marcador de contenido"/>
          <p:cNvSpPr>
            <a:spLocks noGrp="1"/>
          </p:cNvSpPr>
          <p:nvPr>
            <p:ph sz="half" idx="1"/>
          </p:nvPr>
        </p:nvSpPr>
        <p:spPr>
          <a:xfrm>
            <a:off x="2786050" y="1071546"/>
            <a:ext cx="3543296" cy="1685924"/>
          </a:xfrm>
        </p:spPr>
        <p:txBody>
          <a:bodyPr>
            <a:norm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s-MX" sz="4800" b="1" dirty="0" smtClean="0"/>
              <a:t>Cambio de</a:t>
            </a:r>
          </a:p>
          <a:p>
            <a:pPr algn="ctr">
              <a:spcBef>
                <a:spcPts val="0"/>
              </a:spcBef>
              <a:buNone/>
            </a:pPr>
            <a:r>
              <a:rPr lang="es-MX" sz="4800" b="1" dirty="0" smtClean="0"/>
              <a:t>cosmovisión</a:t>
            </a:r>
            <a:endParaRPr lang="es-MX" sz="4800" b="1" dirty="0"/>
          </a:p>
        </p:txBody>
      </p:sp>
      <p:sp>
        <p:nvSpPr>
          <p:cNvPr id="9" name="8 Marcador de contenido"/>
          <p:cNvSpPr>
            <a:spLocks noGrp="1"/>
          </p:cNvSpPr>
          <p:nvPr>
            <p:ph sz="half" idx="2"/>
          </p:nvPr>
        </p:nvSpPr>
        <p:spPr>
          <a:xfrm>
            <a:off x="2500298" y="4643446"/>
            <a:ext cx="4471990" cy="1828800"/>
          </a:xfrm>
        </p:spPr>
        <p:txBody>
          <a:bodyPr>
            <a:norm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s-MX" sz="4800" b="1" dirty="0" smtClean="0"/>
              <a:t>Cambio de </a:t>
            </a:r>
          </a:p>
          <a:p>
            <a:pPr algn="ctr">
              <a:spcBef>
                <a:spcPts val="0"/>
              </a:spcBef>
              <a:buNone/>
            </a:pPr>
            <a:r>
              <a:rPr lang="es-MX" sz="4800" b="1" dirty="0" smtClean="0"/>
              <a:t>comportamiento</a:t>
            </a:r>
            <a:endParaRPr lang="es-MX" sz="4800" b="1" dirty="0"/>
          </a:p>
        </p:txBody>
      </p:sp>
      <p:sp>
        <p:nvSpPr>
          <p:cNvPr id="10" name="9 Flecha abajo"/>
          <p:cNvSpPr/>
          <p:nvPr/>
        </p:nvSpPr>
        <p:spPr>
          <a:xfrm>
            <a:off x="4000496" y="2857496"/>
            <a:ext cx="1357322" cy="1500198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Para la Enseñanza Impactante</a:t>
            </a:r>
            <a:endParaRPr lang="es-MX" dirty="0"/>
          </a:p>
        </p:txBody>
      </p:sp>
      <p:sp>
        <p:nvSpPr>
          <p:cNvPr id="6" name="5 Marcador de contenido"/>
          <p:cNvSpPr>
            <a:spLocks noGrp="1"/>
          </p:cNvSpPr>
          <p:nvPr>
            <p:ph sz="half" idx="1"/>
          </p:nvPr>
        </p:nvSpPr>
        <p:spPr>
          <a:xfrm>
            <a:off x="428596" y="1740138"/>
            <a:ext cx="4429156" cy="4929222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1000"/>
              </a:spcAft>
            </a:pPr>
            <a:r>
              <a:rPr lang="es-MX" sz="3200" dirty="0" smtClean="0"/>
              <a:t>El sonido</a:t>
            </a:r>
          </a:p>
          <a:p>
            <a:pPr>
              <a:spcBef>
                <a:spcPts val="0"/>
              </a:spcBef>
              <a:spcAft>
                <a:spcPts val="1000"/>
              </a:spcAft>
            </a:pPr>
            <a:r>
              <a:rPr lang="es-MX" sz="3200" dirty="0" smtClean="0"/>
              <a:t>La variedad</a:t>
            </a:r>
          </a:p>
          <a:p>
            <a:pPr>
              <a:spcBef>
                <a:spcPts val="0"/>
              </a:spcBef>
              <a:spcAft>
                <a:spcPts val="1000"/>
              </a:spcAft>
            </a:pPr>
            <a:r>
              <a:rPr lang="es-MX" sz="3200" dirty="0" smtClean="0"/>
              <a:t>La repetición y la anticipación</a:t>
            </a:r>
          </a:p>
          <a:p>
            <a:pPr>
              <a:spcBef>
                <a:spcPts val="0"/>
              </a:spcBef>
              <a:spcAft>
                <a:spcPts val="1000"/>
              </a:spcAft>
            </a:pPr>
            <a:r>
              <a:rPr lang="es-MX" sz="3200" dirty="0" smtClean="0"/>
              <a:t>Mantenerse en el tema</a:t>
            </a:r>
          </a:p>
          <a:p>
            <a:pPr>
              <a:spcBef>
                <a:spcPts val="0"/>
              </a:spcBef>
              <a:spcAft>
                <a:spcPts val="1000"/>
              </a:spcAft>
            </a:pPr>
            <a:r>
              <a:rPr lang="es-MX" sz="3200" dirty="0" smtClean="0"/>
              <a:t>Ser uno mismo</a:t>
            </a:r>
          </a:p>
          <a:p>
            <a:pPr>
              <a:spcBef>
                <a:spcPts val="0"/>
              </a:spcBef>
              <a:spcAft>
                <a:spcPts val="1000"/>
              </a:spcAft>
            </a:pPr>
            <a:r>
              <a:rPr lang="es-MX" sz="3200" dirty="0" smtClean="0"/>
              <a:t>No aburrirles con muchas estadísticas</a:t>
            </a:r>
          </a:p>
          <a:p>
            <a:pPr>
              <a:spcBef>
                <a:spcPts val="0"/>
              </a:spcBef>
              <a:buNone/>
            </a:pPr>
            <a:endParaRPr lang="es-MX" sz="3200" dirty="0" smtClean="0"/>
          </a:p>
          <a:p>
            <a:pPr>
              <a:spcBef>
                <a:spcPts val="0"/>
              </a:spcBef>
              <a:buNone/>
            </a:pPr>
            <a:endParaRPr lang="es-MX" sz="3200" dirty="0"/>
          </a:p>
        </p:txBody>
      </p:sp>
      <p:pic>
        <p:nvPicPr>
          <p:cNvPr id="8" name="7 Marcador de contenido" descr="129-Estadísticas.tif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004048" y="1500174"/>
            <a:ext cx="4036759" cy="3857652"/>
          </a:xfrm>
        </p:spPr>
      </p:pic>
      <p:sp>
        <p:nvSpPr>
          <p:cNvPr id="9" name="8 CuadroTexto"/>
          <p:cNvSpPr txBox="1"/>
          <p:nvPr/>
        </p:nvSpPr>
        <p:spPr>
          <a:xfrm>
            <a:off x="5533184" y="5157192"/>
            <a:ext cx="3143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aseline="-25000" dirty="0" smtClean="0"/>
              <a:t> ©Depositphotos.com/</a:t>
            </a:r>
            <a:r>
              <a:rPr lang="es-ES" baseline="-25000" dirty="0" err="1" smtClean="0"/>
              <a:t>Jorg</a:t>
            </a:r>
            <a:r>
              <a:rPr lang="es-ES" baseline="-25000" dirty="0" smtClean="0"/>
              <a:t> Rose-</a:t>
            </a:r>
            <a:r>
              <a:rPr lang="es-ES" baseline="-25000" dirty="0" err="1" smtClean="0"/>
              <a:t>Oberreich</a:t>
            </a:r>
            <a:endParaRPr lang="es-MX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5" name="4 Marcador de contenido" descr="130-Cinco Entradas.tif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28596" y="2000240"/>
            <a:ext cx="3964539" cy="2932409"/>
          </a:xfrm>
        </p:spPr>
      </p:pic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071546"/>
            <a:ext cx="4038600" cy="5054617"/>
          </a:xfrm>
        </p:spPr>
        <p:txBody>
          <a:bodyPr>
            <a:normAutofit lnSpcReduction="10000"/>
          </a:bodyPr>
          <a:lstStyle/>
          <a:p>
            <a:pPr>
              <a:spcBef>
                <a:spcPts val="0"/>
              </a:spcBef>
              <a:spcAft>
                <a:spcPts val="1000"/>
              </a:spcAft>
            </a:pPr>
            <a:r>
              <a:rPr lang="es-MX" sz="3200" dirty="0" smtClean="0"/>
              <a:t>Ejemplos</a:t>
            </a:r>
          </a:p>
          <a:p>
            <a:pPr>
              <a:spcBef>
                <a:spcPts val="0"/>
              </a:spcBef>
              <a:spcAft>
                <a:spcPts val="1000"/>
              </a:spcAft>
            </a:pPr>
            <a:r>
              <a:rPr lang="es-MX" sz="3200" dirty="0" smtClean="0"/>
              <a:t>Preguntas</a:t>
            </a:r>
          </a:p>
          <a:p>
            <a:pPr>
              <a:spcBef>
                <a:spcPts val="0"/>
              </a:spcBef>
              <a:spcAft>
                <a:spcPts val="1000"/>
              </a:spcAft>
            </a:pPr>
            <a:r>
              <a:rPr lang="es-MX" sz="3200" dirty="0"/>
              <a:t>L</a:t>
            </a:r>
            <a:r>
              <a:rPr lang="es-MX" sz="3200" dirty="0" smtClean="0"/>
              <a:t>as cinco entradas al cerebr</a:t>
            </a:r>
            <a:r>
              <a:rPr lang="es-MX" sz="3200" dirty="0"/>
              <a:t>o</a:t>
            </a:r>
            <a:endParaRPr lang="es-MX" sz="3200" dirty="0" smtClean="0"/>
          </a:p>
          <a:p>
            <a:pPr>
              <a:spcBef>
                <a:spcPts val="0"/>
              </a:spcBef>
              <a:spcAft>
                <a:spcPts val="1000"/>
              </a:spcAft>
            </a:pPr>
            <a:r>
              <a:rPr lang="es-MX" sz="3200" dirty="0" smtClean="0"/>
              <a:t>La preparación</a:t>
            </a:r>
          </a:p>
          <a:p>
            <a:pPr>
              <a:spcBef>
                <a:spcPts val="0"/>
              </a:spcBef>
              <a:spcAft>
                <a:spcPts val="1000"/>
              </a:spcAft>
            </a:pPr>
            <a:r>
              <a:rPr lang="es-MX" sz="3200" dirty="0"/>
              <a:t>L</a:t>
            </a:r>
            <a:r>
              <a:rPr lang="es-MX" sz="3200" dirty="0" smtClean="0"/>
              <a:t>a integración entre la enseñanza y lo que ellos ya saben</a:t>
            </a:r>
          </a:p>
          <a:p>
            <a:pPr>
              <a:spcBef>
                <a:spcPts val="0"/>
              </a:spcBef>
              <a:spcAft>
                <a:spcPts val="1000"/>
              </a:spcAft>
            </a:pPr>
            <a:r>
              <a:rPr lang="es-MX" sz="3200" dirty="0" smtClean="0"/>
              <a:t>Símbolos</a:t>
            </a:r>
            <a:endParaRPr lang="es-MX" dirty="0" smtClean="0"/>
          </a:p>
          <a:p>
            <a:endParaRPr lang="es-MX" dirty="0"/>
          </a:p>
        </p:txBody>
      </p:sp>
      <p:sp>
        <p:nvSpPr>
          <p:cNvPr id="6" name="5 CuadroTexto"/>
          <p:cNvSpPr txBox="1"/>
          <p:nvPr/>
        </p:nvSpPr>
        <p:spPr>
          <a:xfrm>
            <a:off x="1000100" y="5286388"/>
            <a:ext cx="2643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aseline="-25000" dirty="0" smtClean="0"/>
              <a:t>©Depositphotos.com/</a:t>
            </a:r>
            <a:r>
              <a:rPr lang="es-ES" baseline="-25000" dirty="0" err="1" smtClean="0"/>
              <a:t>AvelKrieg</a:t>
            </a:r>
            <a:endParaRPr lang="es-MX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El Refrán del Movilizador:</a:t>
            </a:r>
            <a:endParaRPr lang="es-MX" dirty="0"/>
          </a:p>
        </p:txBody>
      </p:sp>
      <p:sp>
        <p:nvSpPr>
          <p:cNvPr id="6" name="5 Marcador de contenido"/>
          <p:cNvSpPr>
            <a:spLocks noGrp="1"/>
          </p:cNvSpPr>
          <p:nvPr>
            <p:ph idx="1"/>
          </p:nvPr>
        </p:nvSpPr>
        <p:spPr>
          <a:xfrm>
            <a:off x="734888" y="1600200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es-ES" sz="4800" b="1" i="1" dirty="0" smtClean="0"/>
              <a:t>La enseñanza sin un proyecto,</a:t>
            </a:r>
            <a:endParaRPr lang="es-MX" sz="4800" dirty="0"/>
          </a:p>
          <a:p>
            <a:pPr>
              <a:spcAft>
                <a:spcPts val="1200"/>
              </a:spcAft>
              <a:buNone/>
            </a:pPr>
            <a:r>
              <a:rPr lang="es-MX" sz="4800" b="1" i="1" dirty="0" smtClean="0"/>
              <a:t>		   </a:t>
            </a:r>
            <a:r>
              <a:rPr lang="es-ES" sz="4800" b="1" i="1" dirty="0" smtClean="0"/>
              <a:t>Se la lleva el viento;</a:t>
            </a:r>
            <a:endParaRPr lang="es-MX" sz="4800" dirty="0" smtClean="0"/>
          </a:p>
          <a:p>
            <a:pPr>
              <a:buNone/>
            </a:pPr>
            <a:r>
              <a:rPr lang="es-ES" sz="4800" b="1" i="1" dirty="0" smtClean="0"/>
              <a:t>Un proyecto sin visión,</a:t>
            </a:r>
            <a:endParaRPr lang="es-MX" sz="4800" dirty="0" smtClean="0"/>
          </a:p>
          <a:p>
            <a:pPr>
              <a:buNone/>
            </a:pPr>
            <a:r>
              <a:rPr lang="es-ES" sz="4800" b="1" i="1" dirty="0" smtClean="0"/>
              <a:t>         ¡Carece de unción!</a:t>
            </a:r>
            <a:endParaRPr lang="es-MX" sz="4800" dirty="0" smtClean="0"/>
          </a:p>
          <a:p>
            <a:endParaRPr lang="es-MX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5" name="4 Marcador de contenido" descr="39-Misionero 2.t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55576" y="449813"/>
            <a:ext cx="2808312" cy="5878497"/>
          </a:xfrm>
        </p:spPr>
      </p:pic>
      <p:sp>
        <p:nvSpPr>
          <p:cNvPr id="6" name="5 Llamada rectangular"/>
          <p:cNvSpPr/>
          <p:nvPr/>
        </p:nvSpPr>
        <p:spPr>
          <a:xfrm>
            <a:off x="4809316" y="836712"/>
            <a:ext cx="3429024" cy="1928826"/>
          </a:xfrm>
          <a:prstGeom prst="wedgeRectCallout">
            <a:avLst>
              <a:gd name="adj1" fmla="val -109459"/>
              <a:gd name="adj2" fmla="val -2264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i="1" dirty="0" smtClean="0">
                <a:solidFill>
                  <a:schemeClr val="tx1"/>
                </a:solidFill>
              </a:rPr>
              <a:t>La única salida de la movilización misionera es ¡si tú mismo vas al campo!</a:t>
            </a:r>
          </a:p>
          <a:p>
            <a:pPr algn="ctr"/>
            <a:r>
              <a:rPr lang="es-MX" sz="2400" i="1" dirty="0" smtClean="0">
                <a:solidFill>
                  <a:schemeClr val="tx1"/>
                </a:solidFill>
              </a:rPr>
              <a:t>¡Juntos lo haremos!</a:t>
            </a:r>
            <a:endParaRPr lang="es-MX" sz="2400" i="1" dirty="0">
              <a:solidFill>
                <a:schemeClr val="tx1"/>
              </a:solidFill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1214414" y="6143644"/>
            <a:ext cx="2571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aseline="-25000" dirty="0" smtClean="0"/>
              <a:t>©Depositphotos.com/</a:t>
            </a:r>
            <a:r>
              <a:rPr lang="es-ES" baseline="-25000" dirty="0" err="1" smtClean="0"/>
              <a:t>Milan</a:t>
            </a:r>
            <a:r>
              <a:rPr lang="es-ES" baseline="-25000" dirty="0" smtClean="0"/>
              <a:t> </a:t>
            </a:r>
            <a:r>
              <a:rPr lang="es-ES" baseline="-25000" dirty="0" err="1" smtClean="0"/>
              <a:t>Vasicek</a:t>
            </a:r>
            <a:endParaRPr lang="es-MX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MX" sz="3600" dirty="0" smtClean="0"/>
              <a:t>¡Solamente el 10% de las iglesias están involucradas en las misiones mundiales! </a:t>
            </a:r>
            <a:endParaRPr lang="es-MX" sz="3600" dirty="0"/>
          </a:p>
        </p:txBody>
      </p:sp>
      <p:pic>
        <p:nvPicPr>
          <p:cNvPr id="7" name="6 Marcador de contenido" descr="Pw Pt Mov 1 en 10.tif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643042" y="1785926"/>
            <a:ext cx="2071702" cy="4152653"/>
          </a:xfrm>
        </p:spPr>
      </p:pic>
      <p:sp>
        <p:nvSpPr>
          <p:cNvPr id="6" name="5 Marcador de contenido"/>
          <p:cNvSpPr>
            <a:spLocks noGrp="1"/>
          </p:cNvSpPr>
          <p:nvPr>
            <p:ph sz="half" idx="2"/>
          </p:nvPr>
        </p:nvSpPr>
        <p:spPr>
          <a:xfrm>
            <a:off x="4357686" y="2214554"/>
            <a:ext cx="4038600" cy="285752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s-MX" dirty="0" smtClean="0"/>
              <a:t>	</a:t>
            </a:r>
            <a:r>
              <a:rPr lang="es-MX" sz="4400" b="1" i="1" dirty="0" smtClean="0"/>
              <a:t>¡No podemos conformarnos con esta situación!</a:t>
            </a:r>
            <a:endParaRPr lang="es-MX" sz="4400" b="1" i="1" dirty="0"/>
          </a:p>
        </p:txBody>
      </p:sp>
      <p:sp>
        <p:nvSpPr>
          <p:cNvPr id="5" name="4 CuadroTexto"/>
          <p:cNvSpPr txBox="1"/>
          <p:nvPr/>
        </p:nvSpPr>
        <p:spPr>
          <a:xfrm>
            <a:off x="4214810" y="6143644"/>
            <a:ext cx="2643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aseline="-25000" dirty="0" smtClean="0"/>
              <a:t>©Depositphotos.com/</a:t>
            </a:r>
            <a:r>
              <a:rPr lang="es-ES" baseline="-25000" dirty="0" err="1" smtClean="0"/>
              <a:t>Viktoria</a:t>
            </a:r>
            <a:r>
              <a:rPr lang="es-ES" baseline="-25000" dirty="0" smtClean="0"/>
              <a:t> </a:t>
            </a:r>
            <a:r>
              <a:rPr lang="es-ES" baseline="-25000" dirty="0" err="1" smtClean="0"/>
              <a:t>Protsak</a:t>
            </a:r>
            <a:endParaRPr lang="es-MX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dirty="0" smtClean="0"/>
              <a:t>Las Tres Etapas de la </a:t>
            </a:r>
            <a:br>
              <a:rPr lang="es-MX" dirty="0" smtClean="0"/>
            </a:br>
            <a:r>
              <a:rPr lang="es-MX" dirty="0" smtClean="0"/>
              <a:t>Movilización Misionera</a:t>
            </a:r>
            <a:endParaRPr lang="es-MX" dirty="0"/>
          </a:p>
        </p:txBody>
      </p:sp>
      <p:pic>
        <p:nvPicPr>
          <p:cNvPr id="6" name="5 Marcador de contenido" descr="125-Etapas.t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57422" y="1500174"/>
            <a:ext cx="4209767" cy="514351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La Gran Variedad de </a:t>
            </a:r>
            <a:br>
              <a:rPr lang="es-ES" dirty="0" smtClean="0"/>
            </a:br>
            <a:r>
              <a:rPr lang="es-ES" dirty="0" smtClean="0"/>
              <a:t>Eventos Misioneros</a:t>
            </a:r>
            <a:endParaRPr lang="es-MX" dirty="0"/>
          </a:p>
        </p:txBody>
      </p:sp>
      <p:sp>
        <p:nvSpPr>
          <p:cNvPr id="5" name="4 Marcador de contenido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spcBef>
                <a:spcPts val="0"/>
              </a:spcBef>
              <a:spcAft>
                <a:spcPts val="1000"/>
              </a:spcAft>
            </a:pPr>
            <a:r>
              <a:rPr lang="es-MX" dirty="0" smtClean="0"/>
              <a:t>Empieza en tu propia iglesia.</a:t>
            </a:r>
          </a:p>
          <a:p>
            <a:pPr>
              <a:spcBef>
                <a:spcPts val="0"/>
              </a:spcBef>
              <a:spcAft>
                <a:spcPts val="1000"/>
              </a:spcAft>
            </a:pPr>
            <a:r>
              <a:rPr lang="es-MX" dirty="0" smtClean="0"/>
              <a:t>Cuando realizas un evento en tu iglesia, invita a hermanos de otras iglesias.</a:t>
            </a:r>
          </a:p>
          <a:p>
            <a:pPr>
              <a:spcBef>
                <a:spcPts val="0"/>
              </a:spcBef>
              <a:spcAft>
                <a:spcPts val="1000"/>
              </a:spcAft>
            </a:pPr>
            <a:r>
              <a:rPr lang="es-MX" dirty="0" smtClean="0"/>
              <a:t>En la alianza de pastores</a:t>
            </a:r>
          </a:p>
          <a:p>
            <a:pPr>
              <a:spcBef>
                <a:spcPts val="0"/>
              </a:spcBef>
              <a:spcAft>
                <a:spcPts val="1000"/>
              </a:spcAft>
            </a:pPr>
            <a:r>
              <a:rPr lang="es-MX" dirty="0" smtClean="0"/>
              <a:t>Con el Director de Evangelismo y Misiones de tu denominación</a:t>
            </a:r>
          </a:p>
          <a:p>
            <a:pPr>
              <a:spcBef>
                <a:spcPts val="0"/>
              </a:spcBef>
              <a:spcAft>
                <a:spcPts val="1000"/>
              </a:spcAft>
            </a:pPr>
            <a:r>
              <a:rPr lang="es-MX" dirty="0" smtClean="0"/>
              <a:t>En el Instituto Bíblico de tu denominación</a:t>
            </a:r>
          </a:p>
          <a:p>
            <a:pPr>
              <a:spcBef>
                <a:spcPts val="0"/>
              </a:spcBef>
              <a:spcAft>
                <a:spcPts val="1000"/>
              </a:spcAft>
            </a:pPr>
            <a:r>
              <a:rPr lang="es-MX" dirty="0" smtClean="0"/>
              <a:t>En otros institutos y seminarios</a:t>
            </a:r>
          </a:p>
          <a:p>
            <a:pPr>
              <a:spcBef>
                <a:spcPts val="600"/>
              </a:spcBef>
            </a:pPr>
            <a:endParaRPr lang="es-MX" dirty="0" smtClean="0"/>
          </a:p>
          <a:p>
            <a:pPr>
              <a:spcBef>
                <a:spcPts val="0"/>
              </a:spcBef>
            </a:pPr>
            <a:endParaRPr lang="es-MX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000"/>
              </a:spcAft>
            </a:pPr>
            <a:r>
              <a:rPr lang="es-MX" dirty="0" smtClean="0">
                <a:latin typeface="Arial" pitchFamily="34" charset="0"/>
                <a:cs typeface="Arial" pitchFamily="34" charset="0"/>
              </a:rPr>
              <a:t>Investiga los eventos misioneros en el internet e invita a alguien.</a:t>
            </a:r>
          </a:p>
          <a:p>
            <a:pPr>
              <a:spcBef>
                <a:spcPts val="0"/>
              </a:spcBef>
              <a:spcAft>
                <a:spcPts val="1000"/>
              </a:spcAft>
            </a:pPr>
            <a:r>
              <a:rPr lang="es-MX" dirty="0" smtClean="0">
                <a:latin typeface="Arial" pitchFamily="34" charset="0"/>
                <a:cs typeface="Arial" pitchFamily="34" charset="0"/>
              </a:rPr>
              <a:t>Únete a COMIMEX.</a:t>
            </a:r>
          </a:p>
          <a:p>
            <a:pPr>
              <a:spcBef>
                <a:spcPts val="0"/>
              </a:spcBef>
              <a:spcAft>
                <a:spcPts val="1000"/>
              </a:spcAft>
            </a:pPr>
            <a:r>
              <a:rPr lang="es-MX" dirty="0" smtClean="0">
                <a:latin typeface="Arial" pitchFamily="34" charset="0"/>
                <a:cs typeface="Arial" pitchFamily="34" charset="0"/>
              </a:rPr>
              <a:t>Mantén una base de datos de la gente contactada para seguir su crecimiento en la visión.</a:t>
            </a:r>
          </a:p>
          <a:p>
            <a:pPr>
              <a:spcBef>
                <a:spcPts val="0"/>
              </a:spcBef>
              <a:spcAft>
                <a:spcPts val="1000"/>
              </a:spcAft>
            </a:pPr>
            <a:r>
              <a:rPr lang="es-MX" dirty="0" smtClean="0">
                <a:latin typeface="Arial" pitchFamily="34" charset="0"/>
                <a:cs typeface="Arial" pitchFamily="34" charset="0"/>
              </a:rPr>
              <a:t>¡Vende TIPCAM y materiales misioneros donde vayas!</a:t>
            </a:r>
            <a:endParaRPr lang="es-MX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5183560" y="548680"/>
            <a:ext cx="3960440" cy="5929354"/>
          </a:xfrm>
        </p:spPr>
        <p:txBody>
          <a:bodyPr>
            <a:normAutofit/>
          </a:bodyPr>
          <a:lstStyle/>
          <a:p>
            <a:pPr algn="l"/>
            <a:r>
              <a:rPr lang="es-MX" sz="3200" dirty="0" smtClean="0"/>
              <a:t>Llegará el momento cuando te preguntan: </a:t>
            </a:r>
            <a:r>
              <a:rPr lang="es-MX" sz="3200" i="1" dirty="0" smtClean="0"/>
              <a:t>¿Cómo damos el primer paso?</a:t>
            </a:r>
            <a:br>
              <a:rPr lang="es-MX" sz="3200" i="1" dirty="0" smtClean="0"/>
            </a:br>
            <a:r>
              <a:rPr lang="es-MX" sz="3200" i="1" dirty="0" smtClean="0"/>
              <a:t/>
            </a:r>
            <a:br>
              <a:rPr lang="es-MX" sz="3200" i="1" dirty="0" smtClean="0"/>
            </a:br>
            <a:r>
              <a:rPr lang="es-MX" sz="3200" dirty="0" smtClean="0"/>
              <a:t>Es el momento oportuno para ofrecerles el curso TIPCAM.</a:t>
            </a:r>
            <a:endParaRPr lang="es-MX" sz="3200" dirty="0"/>
          </a:p>
        </p:txBody>
      </p:sp>
      <p:sp>
        <p:nvSpPr>
          <p:cNvPr id="5" name="4 CuadroTexto"/>
          <p:cNvSpPr txBox="1"/>
          <p:nvPr/>
        </p:nvSpPr>
        <p:spPr>
          <a:xfrm>
            <a:off x="1115616" y="5390087"/>
            <a:ext cx="29387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aseline="-25000" dirty="0" smtClean="0"/>
              <a:t>©Depositphotos.com/_23652898_s-2015</a:t>
            </a:r>
            <a:endParaRPr lang="es-MX" dirty="0" smtClean="0"/>
          </a:p>
        </p:txBody>
      </p:sp>
      <p:pic>
        <p:nvPicPr>
          <p:cNvPr id="3" name="2 Marcador de contenido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916832"/>
            <a:ext cx="4392488" cy="33843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1520" y="-22626"/>
            <a:ext cx="8644230" cy="1479298"/>
          </a:xfrm>
        </p:spPr>
        <p:txBody>
          <a:bodyPr>
            <a:normAutofit/>
          </a:bodyPr>
          <a:lstStyle/>
          <a:p>
            <a:pPr algn="l"/>
            <a:r>
              <a:rPr lang="es-ES" dirty="0" smtClean="0"/>
              <a:t>El Acercamiento a Pastores y Líderes </a:t>
            </a:r>
            <a:endParaRPr lang="es-MX" dirty="0"/>
          </a:p>
        </p:txBody>
      </p:sp>
      <p:pic>
        <p:nvPicPr>
          <p:cNvPr id="6" name="5 Marcador de contenido" descr="127-Este Amigo.tif"/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4644008" y="4293096"/>
            <a:ext cx="3090490" cy="2316933"/>
          </a:xfrm>
        </p:spPr>
      </p:pic>
      <p:pic>
        <p:nvPicPr>
          <p:cNvPr id="4" name="3 Marcador de contenido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61" y="3135932"/>
            <a:ext cx="3461419" cy="3461419"/>
          </a:xfrm>
        </p:spPr>
      </p:pic>
      <p:sp>
        <p:nvSpPr>
          <p:cNvPr id="7" name="6 Llamada rectangular"/>
          <p:cNvSpPr/>
          <p:nvPr/>
        </p:nvSpPr>
        <p:spPr>
          <a:xfrm>
            <a:off x="2627784" y="2332713"/>
            <a:ext cx="2808312" cy="2018123"/>
          </a:xfrm>
          <a:prstGeom prst="wedgeRectCallout">
            <a:avLst>
              <a:gd name="adj1" fmla="val -68746"/>
              <a:gd name="adj2" fmla="val 38280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i="1" dirty="0" smtClean="0">
                <a:solidFill>
                  <a:schemeClr val="tx1"/>
                </a:solidFill>
              </a:rPr>
              <a:t>¡La iglesia existe para las misiones!  ¡La Biblia habla de misiones en cada página!  Si no estás involucrado en las misiones ¡estás en pecado!</a:t>
            </a:r>
            <a:endParaRPr lang="es-MX" dirty="0">
              <a:solidFill>
                <a:schemeClr val="tx1"/>
              </a:solidFill>
            </a:endParaRPr>
          </a:p>
        </p:txBody>
      </p:sp>
      <p:sp>
        <p:nvSpPr>
          <p:cNvPr id="9" name="8 Llamada de nube"/>
          <p:cNvSpPr/>
          <p:nvPr/>
        </p:nvSpPr>
        <p:spPr>
          <a:xfrm>
            <a:off x="6444208" y="2234486"/>
            <a:ext cx="2500330" cy="2214578"/>
          </a:xfrm>
          <a:prstGeom prst="cloudCallout">
            <a:avLst>
              <a:gd name="adj1" fmla="val -57529"/>
              <a:gd name="adj2" fmla="val 44493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i="1" dirty="0" smtClean="0">
              <a:solidFill>
                <a:schemeClr val="tx1"/>
              </a:solidFill>
            </a:endParaRPr>
          </a:p>
          <a:p>
            <a:pPr algn="ctr"/>
            <a:r>
              <a:rPr lang="es-ES" i="1" dirty="0" smtClean="0">
                <a:solidFill>
                  <a:schemeClr val="tx1"/>
                </a:solidFill>
              </a:rPr>
              <a:t>Según este amigo, ¡mi ministerio no ha servido para nada!</a:t>
            </a:r>
            <a:endParaRPr lang="es-MX" dirty="0" smtClean="0">
              <a:solidFill>
                <a:schemeClr val="tx1"/>
              </a:solidFill>
            </a:endParaRPr>
          </a:p>
          <a:p>
            <a:pPr algn="ctr"/>
            <a:endParaRPr lang="es-MX" dirty="0"/>
          </a:p>
        </p:txBody>
      </p:sp>
      <p:sp>
        <p:nvSpPr>
          <p:cNvPr id="12" name="11 CuadroTexto"/>
          <p:cNvSpPr txBox="1"/>
          <p:nvPr/>
        </p:nvSpPr>
        <p:spPr>
          <a:xfrm>
            <a:off x="539552" y="1147071"/>
            <a:ext cx="70662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s-MX" sz="3600" dirty="0" smtClean="0"/>
              <a:t>Tener contacto con ellos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MX" sz="3600" dirty="0" smtClean="0"/>
              <a:t>Acércate con una actitud humilde.</a:t>
            </a:r>
            <a:endParaRPr lang="es-MX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Marcador de contenido"/>
          <p:cNvSpPr>
            <a:spLocks noGrp="1"/>
          </p:cNvSpPr>
          <p:nvPr>
            <p:ph sz="half" idx="1"/>
          </p:nvPr>
        </p:nvSpPr>
        <p:spPr>
          <a:xfrm>
            <a:off x="395536" y="1628800"/>
            <a:ext cx="4038600" cy="4525963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</a:pPr>
            <a:r>
              <a:rPr lang="es-MX" sz="4400" dirty="0" smtClean="0"/>
              <a:t>Ser positivos</a:t>
            </a:r>
          </a:p>
          <a:p>
            <a:pPr>
              <a:spcBef>
                <a:spcPts val="600"/>
              </a:spcBef>
            </a:pPr>
            <a:r>
              <a:rPr lang="es-MX" sz="4400" dirty="0" smtClean="0"/>
              <a:t>Con nuestro ejemplo</a:t>
            </a:r>
          </a:p>
          <a:p>
            <a:pPr>
              <a:spcBef>
                <a:spcPts val="600"/>
              </a:spcBef>
            </a:pPr>
            <a:r>
              <a:rPr lang="es-MX" sz="4400" dirty="0" smtClean="0"/>
              <a:t>Ideas prácticas…</a:t>
            </a:r>
          </a:p>
          <a:p>
            <a:pPr>
              <a:spcBef>
                <a:spcPts val="600"/>
              </a:spcBef>
              <a:buNone/>
            </a:pPr>
            <a:endParaRPr lang="es-MX" sz="4400" dirty="0" smtClean="0"/>
          </a:p>
          <a:p>
            <a:pPr>
              <a:spcBef>
                <a:spcPts val="600"/>
              </a:spcBef>
              <a:buNone/>
            </a:pPr>
            <a:endParaRPr lang="es-MX" sz="2000" dirty="0" smtClean="0"/>
          </a:p>
          <a:p>
            <a:pPr>
              <a:spcBef>
                <a:spcPts val="600"/>
              </a:spcBef>
            </a:pPr>
            <a:endParaRPr lang="es-MX" sz="3600" dirty="0"/>
          </a:p>
        </p:txBody>
      </p:sp>
      <p:pic>
        <p:nvPicPr>
          <p:cNvPr id="11" name="10 Marcador de contenido" descr="128-Manos.tif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788024" y="3010930"/>
            <a:ext cx="3758052" cy="2314995"/>
          </a:xfrm>
        </p:spPr>
      </p:pic>
      <p:sp>
        <p:nvSpPr>
          <p:cNvPr id="12" name="11 CuadroTexto"/>
          <p:cNvSpPr txBox="1"/>
          <p:nvPr/>
        </p:nvSpPr>
        <p:spPr>
          <a:xfrm>
            <a:off x="5286380" y="5357826"/>
            <a:ext cx="30718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 </a:t>
            </a:r>
            <a:r>
              <a:rPr lang="es-ES" baseline="-25000" dirty="0" smtClean="0"/>
              <a:t>©Depositphotos.com/</a:t>
            </a:r>
            <a:r>
              <a:rPr lang="es-ES" baseline="-25000" dirty="0" err="1" smtClean="0"/>
              <a:t>Andrey</a:t>
            </a:r>
            <a:r>
              <a:rPr lang="es-ES" baseline="-25000" dirty="0" smtClean="0"/>
              <a:t> </a:t>
            </a:r>
            <a:r>
              <a:rPr lang="es-ES" baseline="-25000" dirty="0" err="1" smtClean="0"/>
              <a:t>Polichenko</a:t>
            </a:r>
            <a:endParaRPr lang="es-ES" baseline="-25000" dirty="0" smtClean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10" name="9 CuadroTexto"/>
          <p:cNvSpPr txBox="1"/>
          <p:nvPr/>
        </p:nvSpPr>
        <p:spPr>
          <a:xfrm>
            <a:off x="3643306" y="6143644"/>
            <a:ext cx="428628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baseline="-25000" dirty="0" smtClean="0"/>
              <a:t>©Depositphotos.com/Mike Smith/</a:t>
            </a:r>
            <a:r>
              <a:rPr lang="en-US" baseline="-25000" dirty="0" err="1" smtClean="0"/>
              <a:t>dayzeren</a:t>
            </a:r>
            <a:r>
              <a:rPr lang="en-US" baseline="-25000" dirty="0" smtClean="0"/>
              <a:t>/Martin </a:t>
            </a:r>
            <a:r>
              <a:rPr lang="en-US" baseline="-25000" dirty="0" err="1" smtClean="0"/>
              <a:t>Malchev</a:t>
            </a:r>
            <a:endParaRPr lang="es-MX" dirty="0" smtClean="0"/>
          </a:p>
        </p:txBody>
      </p:sp>
      <p:pic>
        <p:nvPicPr>
          <p:cNvPr id="1026" name="Picture 2" descr="C:\Users\DELL\Documents\TIPCAM Soporte\Imágenes para TIPCAM\Imágenes Term. II-2017\128-El Reto.tif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635" y="1052736"/>
            <a:ext cx="8873177" cy="5100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11 CuadroTexto"/>
          <p:cNvSpPr txBox="1"/>
          <p:nvPr/>
        </p:nvSpPr>
        <p:spPr>
          <a:xfrm>
            <a:off x="3071802" y="1979548"/>
            <a:ext cx="1285884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MX" i="1" dirty="0" smtClean="0"/>
              <a:t>COMIMEX:</a:t>
            </a:r>
            <a:endParaRPr lang="es-MX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ici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ci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</TotalTime>
  <Words>366</Words>
  <Application>Microsoft Office PowerPoint</Application>
  <PresentationFormat>Presentación en pantalla (4:3)</PresentationFormat>
  <Paragraphs>65</Paragraphs>
  <Slides>15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16" baseType="lpstr">
      <vt:lpstr>Tema de Office</vt:lpstr>
      <vt:lpstr>El Ministerio de la Movilización Misionera  es ese duro trabajo de:</vt:lpstr>
      <vt:lpstr>¡Solamente el 10% de las iglesias están involucradas en las misiones mundiales! </vt:lpstr>
      <vt:lpstr>Las Tres Etapas de la  Movilización Misionera</vt:lpstr>
      <vt:lpstr>La Gran Variedad de  Eventos Misioneros</vt:lpstr>
      <vt:lpstr>Presentación de PowerPoint</vt:lpstr>
      <vt:lpstr>Llegará el momento cuando te preguntan: ¿Cómo damos el primer paso?  Es el momento oportuno para ofrecerles el curso TIPCAM.</vt:lpstr>
      <vt:lpstr>El Acercamiento a Pastores y Líderes </vt:lpstr>
      <vt:lpstr>Presentación de PowerPoint</vt:lpstr>
      <vt:lpstr>Presentación de PowerPoint</vt:lpstr>
      <vt:lpstr>Compartiendo la Visión Misionera</vt:lpstr>
      <vt:lpstr>Presentación de PowerPoint</vt:lpstr>
      <vt:lpstr>Para la Enseñanza Impactante</vt:lpstr>
      <vt:lpstr>Presentación de PowerPoint</vt:lpstr>
      <vt:lpstr>El Refrán del Movilizador: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 Ministerio de la Movilización Misionera es ese duro trabajo de: </dc:title>
  <dc:creator>James</dc:creator>
  <cp:lastModifiedBy>DELL</cp:lastModifiedBy>
  <cp:revision>34</cp:revision>
  <dcterms:created xsi:type="dcterms:W3CDTF">2013-10-13T11:05:22Z</dcterms:created>
  <dcterms:modified xsi:type="dcterms:W3CDTF">2017-06-07T00:34:06Z</dcterms:modified>
</cp:coreProperties>
</file>